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6"/>
  </p:notesMasterIdLst>
  <p:handoutMasterIdLst>
    <p:handoutMasterId r:id="rId7"/>
  </p:handoutMasterIdLst>
  <p:sldIdLst>
    <p:sldId id="473" r:id="rId2"/>
    <p:sldId id="477" r:id="rId3"/>
    <p:sldId id="478" r:id="rId4"/>
    <p:sldId id="479" r:id="rId5"/>
  </p:sldIdLst>
  <p:sldSz cx="9144000" cy="6858000" type="screen4x3"/>
  <p:notesSz cx="6731000" cy="9856788"/>
  <p:custDataLst>
    <p:tags r:id="rId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0000"/>
    <a:srgbClr val="800080"/>
    <a:srgbClr val="0000FF"/>
    <a:srgbClr val="FF3300"/>
    <a:srgbClr val="00CCFF"/>
    <a:srgbClr val="008000"/>
    <a:srgbClr val="66FF33"/>
    <a:srgbClr val="FFFF00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15620" autoAdjust="0"/>
    <p:restoredTop sz="96233" autoAdjust="0"/>
  </p:normalViewPr>
  <p:slideViewPr>
    <p:cSldViewPr>
      <p:cViewPr varScale="1">
        <p:scale>
          <a:sx n="110" d="100"/>
          <a:sy n="110" d="100"/>
        </p:scale>
        <p:origin x="-51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1692" y="-66"/>
      </p:cViewPr>
      <p:guideLst>
        <p:guide orient="horz" pos="3103"/>
        <p:guide pos="211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WORK\CERN\CLIC\CLIC_long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WORK\CERN\CLIC\CLIC_long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3105561462812187"/>
          <c:y val="3.7190233746288354E-2"/>
          <c:w val="0.73674352819441336"/>
          <c:h val="0.8002769348731682"/>
        </c:manualLayout>
      </c:layout>
      <c:scatterChart>
        <c:scatterStyle val="smoothMarker"/>
        <c:ser>
          <c:idx val="1"/>
          <c:order val="0"/>
          <c:tx>
            <c:v>Vertical</c:v>
          </c:tx>
          <c:spPr>
            <a:ln>
              <a:noFill/>
            </a:ln>
          </c:spPr>
          <c:marker>
            <c:symbol val="square"/>
            <c:size val="8"/>
            <c:spPr>
              <a:solidFill>
                <a:srgbClr val="C00000"/>
              </a:solidFill>
              <a:ln>
                <a:noFill/>
              </a:ln>
            </c:spPr>
          </c:marker>
          <c:xVal>
            <c:numRef>
              <c:f>Sheet1!$N$4:$N$16</c:f>
              <c:numCache>
                <c:formatCode>General</c:formatCode>
                <c:ptCount val="13"/>
                <c:pt idx="0">
                  <c:v>6</c:v>
                </c:pt>
                <c:pt idx="1">
                  <c:v>5.5</c:v>
                </c:pt>
                <c:pt idx="2">
                  <c:v>5</c:v>
                </c:pt>
                <c:pt idx="3">
                  <c:v>4.5</c:v>
                </c:pt>
                <c:pt idx="4">
                  <c:v>4</c:v>
                </c:pt>
                <c:pt idx="5">
                  <c:v>3.5</c:v>
                </c:pt>
                <c:pt idx="6">
                  <c:v>3</c:v>
                </c:pt>
                <c:pt idx="7" formatCode="0.00E+00">
                  <c:v>2.58</c:v>
                </c:pt>
                <c:pt idx="8">
                  <c:v>2</c:v>
                </c:pt>
                <c:pt idx="9">
                  <c:v>1.5</c:v>
                </c:pt>
                <c:pt idx="10">
                  <c:v>1</c:v>
                </c:pt>
                <c:pt idx="11">
                  <c:v>0.5</c:v>
                </c:pt>
                <c:pt idx="12">
                  <c:v>0</c:v>
                </c:pt>
              </c:numCache>
            </c:numRef>
          </c:xVal>
          <c:yVal>
            <c:numRef>
              <c:f>Sheet1!$U$4:$U$16</c:f>
              <c:numCache>
                <c:formatCode>General</c:formatCode>
                <c:ptCount val="13"/>
                <c:pt idx="0">
                  <c:v>4.3227799474268007</c:v>
                </c:pt>
                <c:pt idx="1">
                  <c:v>4.2669107252030214</c:v>
                </c:pt>
                <c:pt idx="2">
                  <c:v>4.2081163205203307</c:v>
                </c:pt>
                <c:pt idx="3">
                  <c:v>4.1459511354157375</c:v>
                </c:pt>
                <c:pt idx="4">
                  <c:v>4.0798463982080193</c:v>
                </c:pt>
                <c:pt idx="5">
                  <c:v>4.0090567602563301</c:v>
                </c:pt>
                <c:pt idx="6">
                  <c:v>3.9325731339377419</c:v>
                </c:pt>
                <c:pt idx="7">
                  <c:v>3.8594399999999967</c:v>
                </c:pt>
                <c:pt idx="8">
                  <c:v>3.7561224021168198</c:v>
                </c:pt>
                <c:pt idx="9">
                  <c:v>3.6505920498752298</c:v>
                </c:pt>
                <c:pt idx="10">
                  <c:v>3.5261210401415655</c:v>
                </c:pt>
                <c:pt idx="11">
                  <c:v>3.3686250011908903</c:v>
                </c:pt>
                <c:pt idx="12">
                  <c:v>3.1237398611733189</c:v>
                </c:pt>
              </c:numCache>
            </c:numRef>
          </c:yVal>
          <c:smooth val="1"/>
        </c:ser>
        <c:ser>
          <c:idx val="3"/>
          <c:order val="1"/>
          <c:tx>
            <c:v>approx.</c:v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xVal>
            <c:numRef>
              <c:f>Sheet1!$N$2:$N$16</c:f>
              <c:numCache>
                <c:formatCode>General</c:formatCode>
                <c:ptCount val="15"/>
                <c:pt idx="0">
                  <c:v>7</c:v>
                </c:pt>
                <c:pt idx="1">
                  <c:v>6.5</c:v>
                </c:pt>
                <c:pt idx="2">
                  <c:v>6</c:v>
                </c:pt>
                <c:pt idx="3">
                  <c:v>5.5</c:v>
                </c:pt>
                <c:pt idx="4">
                  <c:v>5</c:v>
                </c:pt>
                <c:pt idx="5">
                  <c:v>4.5</c:v>
                </c:pt>
                <c:pt idx="6">
                  <c:v>4</c:v>
                </c:pt>
                <c:pt idx="7">
                  <c:v>3.5</c:v>
                </c:pt>
                <c:pt idx="8">
                  <c:v>3</c:v>
                </c:pt>
                <c:pt idx="9" formatCode="0.00E+00">
                  <c:v>2.58</c:v>
                </c:pt>
                <c:pt idx="10">
                  <c:v>2</c:v>
                </c:pt>
                <c:pt idx="11">
                  <c:v>1.5</c:v>
                </c:pt>
                <c:pt idx="12">
                  <c:v>1</c:v>
                </c:pt>
                <c:pt idx="13">
                  <c:v>0.5</c:v>
                </c:pt>
                <c:pt idx="14">
                  <c:v>0</c:v>
                </c:pt>
              </c:numCache>
            </c:numRef>
          </c:xVal>
          <c:yVal>
            <c:numRef>
              <c:f>Sheet1!$W$2:$W$16</c:f>
              <c:numCache>
                <c:formatCode>General</c:formatCode>
                <c:ptCount val="15"/>
                <c:pt idx="0">
                  <c:v>4.4330822054607761</c:v>
                </c:pt>
                <c:pt idx="1">
                  <c:v>4.3801676846293534</c:v>
                </c:pt>
                <c:pt idx="2">
                  <c:v>4.3251757307347445</c:v>
                </c:pt>
                <c:pt idx="3">
                  <c:v>4.2678405718503098</c:v>
                </c:pt>
                <c:pt idx="4">
                  <c:v>4.2078344166751656</c:v>
                </c:pt>
                <c:pt idx="5">
                  <c:v>4.1447450774323453</c:v>
                </c:pt>
                <c:pt idx="6">
                  <c:v>4.0780419999999999</c:v>
                </c:pt>
                <c:pt idx="7">
                  <c:v>4.0070223884967415</c:v>
                </c:pt>
                <c:pt idx="8">
                  <c:v>3.9307209884840404</c:v>
                </c:pt>
                <c:pt idx="9">
                  <c:v>3.8615478239228938</c:v>
                </c:pt>
                <c:pt idx="10">
                  <c:v>3.755971051621577</c:v>
                </c:pt>
                <c:pt idx="11">
                  <c:v>3.6517993653673795</c:v>
                </c:pt>
                <c:pt idx="12">
                  <c:v>3.5282324999999997</c:v>
                </c:pt>
                <c:pt idx="13">
                  <c:v>3.3671970258107851</c:v>
                </c:pt>
                <c:pt idx="14">
                  <c:v>2.9784229999999967</c:v>
                </c:pt>
              </c:numCache>
            </c:numRef>
          </c:yVal>
          <c:smooth val="1"/>
        </c:ser>
        <c:axId val="61613952"/>
        <c:axId val="63270272"/>
      </c:scatterChart>
      <c:scatterChart>
        <c:scatterStyle val="smoothMarker"/>
        <c:ser>
          <c:idx val="0"/>
          <c:order val="2"/>
          <c:tx>
            <c:v>Horizontal</c:v>
          </c:tx>
          <c:spPr>
            <a:ln>
              <a:noFill/>
            </a:ln>
          </c:spPr>
          <c:marker>
            <c:symbol val="square"/>
            <c:size val="8"/>
          </c:marker>
          <c:xVal>
            <c:numRef>
              <c:f>Sheet1!$N$4:$N$16</c:f>
              <c:numCache>
                <c:formatCode>General</c:formatCode>
                <c:ptCount val="13"/>
                <c:pt idx="0">
                  <c:v>6</c:v>
                </c:pt>
                <c:pt idx="1">
                  <c:v>5.5</c:v>
                </c:pt>
                <c:pt idx="2">
                  <c:v>5</c:v>
                </c:pt>
                <c:pt idx="3">
                  <c:v>4.5</c:v>
                </c:pt>
                <c:pt idx="4">
                  <c:v>4</c:v>
                </c:pt>
                <c:pt idx="5">
                  <c:v>3.5</c:v>
                </c:pt>
                <c:pt idx="6">
                  <c:v>3</c:v>
                </c:pt>
                <c:pt idx="7" formatCode="0.00E+00">
                  <c:v>2.58</c:v>
                </c:pt>
                <c:pt idx="8">
                  <c:v>2</c:v>
                </c:pt>
                <c:pt idx="9">
                  <c:v>1.5</c:v>
                </c:pt>
                <c:pt idx="10">
                  <c:v>1</c:v>
                </c:pt>
                <c:pt idx="11">
                  <c:v>0.5</c:v>
                </c:pt>
                <c:pt idx="12">
                  <c:v>0</c:v>
                </c:pt>
              </c:numCache>
            </c:numRef>
          </c:xVal>
          <c:yVal>
            <c:numRef>
              <c:f>Sheet1!$T$4:$T$16</c:f>
              <c:numCache>
                <c:formatCode>General</c:formatCode>
                <c:ptCount val="13"/>
                <c:pt idx="0">
                  <c:v>447.44930361745656</c:v>
                </c:pt>
                <c:pt idx="1">
                  <c:v>430.66194890623694</c:v>
                </c:pt>
                <c:pt idx="2">
                  <c:v>413.000597819988</c:v>
                </c:pt>
                <c:pt idx="3">
                  <c:v>394.33249507133502</c:v>
                </c:pt>
                <c:pt idx="4">
                  <c:v>374.48825767516303</c:v>
                </c:pt>
                <c:pt idx="5">
                  <c:v>353.24605314238369</c:v>
                </c:pt>
                <c:pt idx="6">
                  <c:v>330.305745536909</c:v>
                </c:pt>
                <c:pt idx="7">
                  <c:v>308.38165847970993</c:v>
                </c:pt>
                <c:pt idx="8">
                  <c:v>277.429173801746</c:v>
                </c:pt>
                <c:pt idx="9">
                  <c:v>245.842934283836</c:v>
                </c:pt>
                <c:pt idx="10">
                  <c:v>208.63405999014145</c:v>
                </c:pt>
                <c:pt idx="11">
                  <c:v>161.65195518924762</c:v>
                </c:pt>
                <c:pt idx="12">
                  <c:v>89.025074693993218</c:v>
                </c:pt>
              </c:numCache>
            </c:numRef>
          </c:yVal>
          <c:smooth val="1"/>
        </c:ser>
        <c:ser>
          <c:idx val="2"/>
          <c:order val="3"/>
          <c:tx>
            <c:v>approx.</c:v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Sheet1!$N$2:$N$16</c:f>
              <c:numCache>
                <c:formatCode>General</c:formatCode>
                <c:ptCount val="15"/>
                <c:pt idx="0">
                  <c:v>7</c:v>
                </c:pt>
                <c:pt idx="1">
                  <c:v>6.5</c:v>
                </c:pt>
                <c:pt idx="2">
                  <c:v>6</c:v>
                </c:pt>
                <c:pt idx="3">
                  <c:v>5.5</c:v>
                </c:pt>
                <c:pt idx="4">
                  <c:v>5</c:v>
                </c:pt>
                <c:pt idx="5">
                  <c:v>4.5</c:v>
                </c:pt>
                <c:pt idx="6">
                  <c:v>4</c:v>
                </c:pt>
                <c:pt idx="7">
                  <c:v>3.5</c:v>
                </c:pt>
                <c:pt idx="8">
                  <c:v>3</c:v>
                </c:pt>
                <c:pt idx="9" formatCode="0.00E+00">
                  <c:v>2.58</c:v>
                </c:pt>
                <c:pt idx="10">
                  <c:v>2</c:v>
                </c:pt>
                <c:pt idx="11">
                  <c:v>1.5</c:v>
                </c:pt>
                <c:pt idx="12">
                  <c:v>1</c:v>
                </c:pt>
                <c:pt idx="13">
                  <c:v>0.5</c:v>
                </c:pt>
                <c:pt idx="14">
                  <c:v>0</c:v>
                </c:pt>
              </c:numCache>
            </c:numRef>
          </c:xVal>
          <c:yVal>
            <c:numRef>
              <c:f>Sheet1!$V$2:$V$16</c:f>
              <c:numCache>
                <c:formatCode>General</c:formatCode>
                <c:ptCount val="15"/>
                <c:pt idx="0">
                  <c:v>480.36339242507864</c:v>
                </c:pt>
                <c:pt idx="1">
                  <c:v>464.50927096243726</c:v>
                </c:pt>
                <c:pt idx="2">
                  <c:v>448.0327140020035</c:v>
                </c:pt>
                <c:pt idx="3">
                  <c:v>430.85409159834472</c:v>
                </c:pt>
                <c:pt idx="4">
                  <c:v>412.87519171028163</c:v>
                </c:pt>
                <c:pt idx="5">
                  <c:v>393.97251562747249</c:v>
                </c:pt>
                <c:pt idx="6">
                  <c:v>373.98709999999926</c:v>
                </c:pt>
                <c:pt idx="7">
                  <c:v>352.70837481623829</c:v>
                </c:pt>
                <c:pt idx="8">
                  <c:v>329.84713286292083</c:v>
                </c:pt>
                <c:pt idx="9">
                  <c:v>309.12163567092011</c:v>
                </c:pt>
                <c:pt idx="10">
                  <c:v>277.48897708498163</c:v>
                </c:pt>
                <c:pt idx="11">
                  <c:v>246.27730700100199</c:v>
                </c:pt>
                <c:pt idx="12">
                  <c:v>209.25450000000001</c:v>
                </c:pt>
                <c:pt idx="13">
                  <c:v>161.00543854249162</c:v>
                </c:pt>
                <c:pt idx="14">
                  <c:v>44.521900000000002</c:v>
                </c:pt>
              </c:numCache>
            </c:numRef>
          </c:yVal>
          <c:smooth val="1"/>
        </c:ser>
        <c:axId val="104783872"/>
        <c:axId val="95306496"/>
      </c:scatterChart>
      <c:valAx>
        <c:axId val="61613952"/>
        <c:scaling>
          <c:orientation val="minMax"/>
        </c:scaling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/>
                  <a:t>Bunch charge</a:t>
                </a:r>
                <a:r>
                  <a:rPr lang="en-US" sz="1400" baseline="0"/>
                  <a:t> [10</a:t>
                </a:r>
                <a:r>
                  <a:rPr lang="en-US" sz="1400" baseline="30000"/>
                  <a:t>9</a:t>
                </a:r>
                <a:r>
                  <a:rPr lang="en-US" sz="1400" baseline="0"/>
                  <a:t>]</a:t>
                </a:r>
                <a:endParaRPr lang="en-US" sz="1400"/>
              </a:p>
            </c:rich>
          </c:tx>
          <c:layout/>
        </c:title>
        <c:numFmt formatCode="General" sourceLinked="0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63270272"/>
        <c:crosses val="autoZero"/>
        <c:crossBetween val="midCat"/>
      </c:valAx>
      <c:valAx>
        <c:axId val="63270272"/>
        <c:scaling>
          <c:orientation val="minMax"/>
          <c:max val="6"/>
        </c:scaling>
        <c:axPos val="l"/>
        <c:majorGridlines/>
        <c:title>
          <c:tx>
            <c:rich>
              <a:bodyPr/>
              <a:lstStyle/>
              <a:p>
                <a:pPr>
                  <a:defRPr sz="1700" baseline="0"/>
                </a:pPr>
                <a:r>
                  <a:rPr lang="en-US" sz="1700" baseline="0"/>
                  <a:t>Vertical emittance [nm]</a:t>
                </a:r>
              </a:p>
            </c:rich>
          </c:tx>
          <c:layout/>
        </c:title>
        <c:numFmt formatCode="General" sourceLinked="0"/>
        <c:tickLblPos val="nextTo"/>
        <c:txPr>
          <a:bodyPr rot="0"/>
          <a:lstStyle/>
          <a:p>
            <a:pPr>
              <a:defRPr sz="1100"/>
            </a:pPr>
            <a:endParaRPr lang="en-US"/>
          </a:p>
        </c:txPr>
        <c:crossAx val="61613952"/>
        <c:crosses val="autoZero"/>
        <c:crossBetween val="midCat"/>
      </c:valAx>
      <c:valAx>
        <c:axId val="95306496"/>
        <c:scaling>
          <c:orientation val="minMax"/>
          <c:max val="600"/>
        </c:scaling>
        <c:axPos val="r"/>
        <c:title>
          <c:tx>
            <c:rich>
              <a:bodyPr rot="-5400000" vert="horz"/>
              <a:lstStyle/>
              <a:p>
                <a:pPr>
                  <a:defRPr sz="1700" baseline="0"/>
                </a:pPr>
                <a:r>
                  <a:rPr lang="en-US" sz="1700" b="1" i="0" baseline="0">
                    <a:latin typeface="Times New Roman" pitchFamily="18" charset="0"/>
                    <a:cs typeface="Times New Roman" pitchFamily="18" charset="0"/>
                  </a:rPr>
                  <a:t>Horizontal emittance [nm]</a:t>
                </a:r>
                <a:endParaRPr lang="en-US" sz="1700" baseline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0.94094068535748865"/>
              <c:y val="7.1598834668109526E-2"/>
            </c:manualLayout>
          </c:layout>
        </c:title>
        <c:numFmt formatCode="General" sourceLinked="0"/>
        <c:tickLblPos val="nextTo"/>
        <c:spPr>
          <a:ln>
            <a:solidFill>
              <a:srgbClr val="4F81BD"/>
            </a:solidFill>
          </a:ln>
        </c:spPr>
        <c:txPr>
          <a:bodyPr/>
          <a:lstStyle/>
          <a:p>
            <a:pPr>
              <a:defRPr sz="1100"/>
            </a:pPr>
            <a:endParaRPr lang="en-US"/>
          </a:p>
        </c:txPr>
        <c:crossAx val="104783872"/>
        <c:crosses val="max"/>
        <c:crossBetween val="midCat"/>
      </c:valAx>
      <c:valAx>
        <c:axId val="104783872"/>
        <c:scaling>
          <c:orientation val="minMax"/>
        </c:scaling>
        <c:delete val="1"/>
        <c:axPos val="b"/>
        <c:numFmt formatCode="General" sourceLinked="1"/>
        <c:tickLblPos val="nextTo"/>
        <c:crossAx val="9530649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47771209804291581"/>
          <c:y val="0.37196288894985968"/>
          <c:w val="0.382816299477718"/>
          <c:h val="0.11723566774900017"/>
        </c:manualLayout>
      </c:layout>
    </c:legend>
    <c:plotVisOnly val="1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8569472882526167"/>
          <c:y val="3.356215822215218E-2"/>
          <c:w val="0.71765987078895721"/>
          <c:h val="0.79383681535719863"/>
        </c:manualLayout>
      </c:layout>
      <c:scatterChart>
        <c:scatterStyle val="smoothMarker"/>
        <c:ser>
          <c:idx val="0"/>
          <c:order val="0"/>
          <c:spPr>
            <a:ln>
              <a:noFill/>
            </a:ln>
          </c:spPr>
          <c:marker>
            <c:symbol val="square"/>
            <c:size val="8"/>
            <c:spPr>
              <a:solidFill>
                <a:srgbClr val="008000"/>
              </a:solidFill>
              <a:ln>
                <a:noFill/>
              </a:ln>
            </c:spPr>
          </c:marker>
          <c:trendline>
            <c:spPr>
              <a:ln w="25400">
                <a:solidFill>
                  <a:srgbClr val="008000">
                    <a:alpha val="99000"/>
                  </a:srgbClr>
                </a:solidFill>
              </a:ln>
            </c:spPr>
            <c:trendlineType val="linear"/>
          </c:trendline>
          <c:xVal>
            <c:numRef>
              <c:f>Sheet1!$Y$4:$Y$16</c:f>
              <c:numCache>
                <c:formatCode>0.00E+00</c:formatCode>
                <c:ptCount val="13"/>
                <c:pt idx="0">
                  <c:v>4.3227799474268007</c:v>
                </c:pt>
                <c:pt idx="1">
                  <c:v>4.2669107252030214</c:v>
                </c:pt>
                <c:pt idx="2">
                  <c:v>4.2081163205203307</c:v>
                </c:pt>
                <c:pt idx="3">
                  <c:v>4.1459511354157375</c:v>
                </c:pt>
                <c:pt idx="4">
                  <c:v>4.0798463982080193</c:v>
                </c:pt>
                <c:pt idx="5">
                  <c:v>4.0090567602563301</c:v>
                </c:pt>
                <c:pt idx="6">
                  <c:v>3.9325731339377419</c:v>
                </c:pt>
                <c:pt idx="7">
                  <c:v>3.8594399999999967</c:v>
                </c:pt>
                <c:pt idx="8">
                  <c:v>3.7561224021168198</c:v>
                </c:pt>
                <c:pt idx="9">
                  <c:v>3.6505920498752298</c:v>
                </c:pt>
                <c:pt idx="10">
                  <c:v>3.5261210401415655</c:v>
                </c:pt>
                <c:pt idx="11">
                  <c:v>3.3686250011908903</c:v>
                </c:pt>
                <c:pt idx="12">
                  <c:v>3.1237398611733189</c:v>
                </c:pt>
              </c:numCache>
            </c:numRef>
          </c:xVal>
          <c:yVal>
            <c:numRef>
              <c:f>Sheet1!$Z$4:$Z$16</c:f>
              <c:numCache>
                <c:formatCode>General</c:formatCode>
                <c:ptCount val="13"/>
                <c:pt idx="0">
                  <c:v>5.3923199999999945</c:v>
                </c:pt>
                <c:pt idx="1">
                  <c:v>5.3135799999999955</c:v>
                </c:pt>
                <c:pt idx="2">
                  <c:v>5.23024000000001</c:v>
                </c:pt>
                <c:pt idx="3">
                  <c:v>5.1415600000000001</c:v>
                </c:pt>
                <c:pt idx="4">
                  <c:v>5.0465799999999996</c:v>
                </c:pt>
                <c:pt idx="5">
                  <c:v>4.94407</c:v>
                </c:pt>
                <c:pt idx="6">
                  <c:v>4.8323</c:v>
                </c:pt>
                <c:pt idx="7">
                  <c:v>4.7243799999999965</c:v>
                </c:pt>
                <c:pt idx="8">
                  <c:v>4.57</c:v>
                </c:pt>
                <c:pt idx="9">
                  <c:v>4.4097500000000034</c:v>
                </c:pt>
                <c:pt idx="10">
                  <c:v>4.2168799999999997</c:v>
                </c:pt>
                <c:pt idx="11">
                  <c:v>3.9655800000000001</c:v>
                </c:pt>
                <c:pt idx="12">
                  <c:v>3.5518899999999967</c:v>
                </c:pt>
              </c:numCache>
            </c:numRef>
          </c:yVal>
          <c:smooth val="1"/>
        </c:ser>
        <c:axId val="63302272"/>
        <c:axId val="63329024"/>
      </c:scatterChart>
      <c:valAx>
        <c:axId val="63302272"/>
        <c:scaling>
          <c:orientation val="minMax"/>
          <c:max val="4.4000000000000004"/>
          <c:min val="3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/>
                  <a:t>Vertical emittance </a:t>
                </a:r>
                <a:r>
                  <a:rPr lang="en-US" sz="1600" baseline="0"/>
                  <a:t>[nm]</a:t>
                </a:r>
                <a:endParaRPr lang="en-US" sz="1600"/>
              </a:p>
            </c:rich>
          </c:tx>
          <c:layout>
            <c:manualLayout>
              <c:xMode val="edge"/>
              <c:yMode val="edge"/>
              <c:x val="0.28971460160718987"/>
              <c:y val="0.88778156755006454"/>
            </c:manualLayout>
          </c:layout>
        </c:title>
        <c:numFmt formatCode="General" sourceLinked="0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63329024"/>
        <c:crosses val="autoZero"/>
        <c:crossBetween val="midCat"/>
      </c:valAx>
      <c:valAx>
        <c:axId val="63329024"/>
        <c:scaling>
          <c:orientation val="minMax"/>
          <c:max val="5.5"/>
          <c:min val="3"/>
        </c:scaling>
        <c:axPos val="l"/>
        <c:majorGridlines/>
        <c:title>
          <c:tx>
            <c:rich>
              <a:bodyPr/>
              <a:lstStyle/>
              <a:p>
                <a:pPr>
                  <a:defRPr sz="1700" baseline="0"/>
                </a:pPr>
                <a:r>
                  <a:rPr lang="en-US" sz="1700" baseline="0" dirty="0"/>
                  <a:t>Longitudinal emittance </a:t>
                </a:r>
                <a:r>
                  <a:rPr lang="en-US" sz="1700" baseline="0" dirty="0" smtClean="0"/>
                  <a:t>[</a:t>
                </a:r>
                <a:r>
                  <a:rPr lang="en-US" sz="1700" baseline="0" dirty="0" err="1" smtClean="0"/>
                  <a:t>keV.m</a:t>
                </a:r>
                <a:r>
                  <a:rPr lang="en-US" sz="1700" baseline="0" dirty="0"/>
                  <a:t>]</a:t>
                </a:r>
              </a:p>
            </c:rich>
          </c:tx>
          <c:layout/>
        </c:title>
        <c:numFmt formatCode="General" sourceLinked="0"/>
        <c:tickLblPos val="nextTo"/>
        <c:txPr>
          <a:bodyPr rot="0"/>
          <a:lstStyle/>
          <a:p>
            <a:pPr>
              <a:defRPr sz="1100"/>
            </a:pPr>
            <a:endParaRPr lang="en-US"/>
          </a:p>
        </c:txPr>
        <c:crossAx val="63302272"/>
        <c:crosses val="autoZero"/>
        <c:crossBetween val="midCat"/>
      </c:valAx>
    </c:plotArea>
    <c:plotVisOnly val="1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62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42" tIns="46422" rIns="92842" bIns="46422" numCol="1" anchor="t" anchorCtr="0" compatLnSpc="1">
            <a:prstTxWarp prst="textNoShape">
              <a:avLst/>
            </a:prstTxWarp>
          </a:bodyPr>
          <a:lstStyle>
            <a:lvl1pPr algn="l" defTabSz="925513" eaLnBrk="1" hangingPunct="1">
              <a:defRPr sz="1200" b="0">
                <a:latin typeface="Helvetic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6237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42" tIns="46422" rIns="92842" bIns="46422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 b="0">
                <a:latin typeface="Helvetic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64663"/>
            <a:ext cx="29162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42" tIns="46422" rIns="92842" bIns="46422" numCol="1" anchor="b" anchorCtr="0" compatLnSpc="1">
            <a:prstTxWarp prst="textNoShape">
              <a:avLst/>
            </a:prstTxWarp>
          </a:bodyPr>
          <a:lstStyle>
            <a:lvl1pPr algn="l" defTabSz="925513" eaLnBrk="1" hangingPunct="1">
              <a:defRPr sz="1200" b="0">
                <a:latin typeface="Helvetic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64663"/>
            <a:ext cx="2916237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42" tIns="46422" rIns="92842" bIns="46422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 b="0">
                <a:latin typeface="Helvetica" pitchFamily="34" charset="0"/>
              </a:defRPr>
            </a:lvl1pPr>
          </a:lstStyle>
          <a:p>
            <a:pPr>
              <a:defRPr/>
            </a:pPr>
            <a:fld id="{5D5895D4-DA17-4EE2-8CA4-D4A17E9C8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37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1" tIns="45655" rIns="91311" bIns="45655" numCol="1" anchor="t" anchorCtr="0" compatLnSpc="1">
            <a:prstTxWarp prst="textNoShape">
              <a:avLst/>
            </a:prstTxWarp>
          </a:bodyPr>
          <a:lstStyle>
            <a:lvl1pPr algn="l" defTabSz="911225" eaLnBrk="1" hangingPunct="1">
              <a:defRPr sz="1200" b="0">
                <a:latin typeface="Helvetic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3175" y="0"/>
            <a:ext cx="29337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1" tIns="45655" rIns="91311" bIns="45655" numCol="1" anchor="t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sz="1200" b="0">
                <a:latin typeface="Helvetic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2175" y="725488"/>
            <a:ext cx="4967288" cy="3725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9475" y="4694238"/>
            <a:ext cx="4987925" cy="445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1" tIns="45655" rIns="91311" bIns="456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90063"/>
            <a:ext cx="29337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1" tIns="45655" rIns="91311" bIns="45655" numCol="1" anchor="b" anchorCtr="0" compatLnSpc="1">
            <a:prstTxWarp prst="textNoShape">
              <a:avLst/>
            </a:prstTxWarp>
          </a:bodyPr>
          <a:lstStyle>
            <a:lvl1pPr algn="l" defTabSz="911225" eaLnBrk="1" hangingPunct="1">
              <a:defRPr sz="1200" b="0">
                <a:latin typeface="Helvetic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3175" y="9390063"/>
            <a:ext cx="29337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1" tIns="45655" rIns="91311" bIns="45655" numCol="1" anchor="b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sz="1200" b="0">
                <a:latin typeface="Helvetica" pitchFamily="34" charset="0"/>
              </a:defRPr>
            </a:lvl1pPr>
          </a:lstStyle>
          <a:p>
            <a:pPr>
              <a:defRPr/>
            </a:pPr>
            <a:fld id="{3AA7BCB3-69F0-4FD1-92AD-1CD27AE6A3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9638"/>
            <a:fld id="{BE33F3F3-B6FA-455A-9E6D-B338626C5BD8}" type="slidenum">
              <a:rPr lang="en-US" smtClean="0">
                <a:latin typeface="Helvetica"/>
              </a:rPr>
              <a:pPr defTabSz="909638"/>
              <a:t>2</a:t>
            </a:fld>
            <a:endParaRPr lang="en-US" smtClean="0">
              <a:latin typeface="Helvetica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 txBox="1">
            <a:spLocks noGrp="1" noChangeArrowheads="1"/>
          </p:cNvSpPr>
          <p:nvPr/>
        </p:nvSpPr>
        <p:spPr bwMode="auto">
          <a:xfrm>
            <a:off x="3813175" y="9390063"/>
            <a:ext cx="29337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11" tIns="45655" rIns="91311" bIns="45655" anchor="b"/>
          <a:lstStyle/>
          <a:p>
            <a:pPr algn="r" defTabSz="909638"/>
            <a:fld id="{05DEF9C1-6459-43F2-ABEE-974B4DFF8405}" type="slidenum">
              <a:rPr lang="en-US" sz="1200" b="0">
                <a:latin typeface="Helvetica"/>
              </a:rPr>
              <a:pPr algn="r" defTabSz="909638"/>
              <a:t>3</a:t>
            </a:fld>
            <a:endParaRPr lang="en-US" sz="1200" b="0">
              <a:latin typeface="Helvetica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9638"/>
            <a:fld id="{8BB3C749-3BC4-4F71-87A5-52778F3E792B}" type="slidenum">
              <a:rPr lang="en-US" smtClean="0">
                <a:latin typeface="Helvetica"/>
              </a:rPr>
              <a:pPr defTabSz="909638"/>
              <a:t>4</a:t>
            </a:fld>
            <a:endParaRPr lang="en-US" smtClean="0">
              <a:latin typeface="Helvetica"/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07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075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GB" sz="2400" b="0">
                <a:latin typeface="Times New Roman" pitchFamily="18" charset="0"/>
              </a:endParaRPr>
            </a:p>
          </p:txBody>
        </p:sp>
        <p:sp>
          <p:nvSpPr>
            <p:cNvPr id="6" name="Rectangle 3076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2400" b="0">
                <a:latin typeface="Times New Roman" pitchFamily="18" charset="0"/>
              </a:endParaRPr>
            </a:p>
          </p:txBody>
        </p:sp>
        <p:grpSp>
          <p:nvGrpSpPr>
            <p:cNvPr id="7" name="Group 3077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3078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2400" b="0">
                  <a:latin typeface="Times New Roman" pitchFamily="18" charset="0"/>
                </a:endParaRPr>
              </a:p>
            </p:txBody>
          </p:sp>
          <p:sp>
            <p:nvSpPr>
              <p:cNvPr id="9" name="Rectangle 3079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2400" b="0">
                  <a:latin typeface="Times New Roman" pitchFamily="18" charset="0"/>
                </a:endParaRPr>
              </a:p>
            </p:txBody>
          </p:sp>
          <p:sp>
            <p:nvSpPr>
              <p:cNvPr id="10" name="Rectangle 3080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2400" b="0">
                  <a:latin typeface="Times New Roman" pitchFamily="18" charset="0"/>
                </a:endParaRPr>
              </a:p>
            </p:txBody>
          </p:sp>
          <p:sp>
            <p:nvSpPr>
              <p:cNvPr id="11" name="Rectangle 3081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2400" b="0">
                  <a:latin typeface="Times New Roman" pitchFamily="18" charset="0"/>
                </a:endParaRPr>
              </a:p>
            </p:txBody>
          </p:sp>
          <p:sp>
            <p:nvSpPr>
              <p:cNvPr id="12" name="Rectangle 3082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2400" b="0">
                  <a:latin typeface="Times New Roman" pitchFamily="18" charset="0"/>
                </a:endParaRPr>
              </a:p>
            </p:txBody>
          </p:sp>
          <p:sp>
            <p:nvSpPr>
              <p:cNvPr id="13" name="Rectangle 3083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2400" b="0">
                  <a:latin typeface="Times New Roman" pitchFamily="18" charset="0"/>
                </a:endParaRPr>
              </a:p>
            </p:txBody>
          </p:sp>
          <p:sp>
            <p:nvSpPr>
              <p:cNvPr id="14" name="Rectangle 3084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2400" b="0">
                  <a:latin typeface="Times New Roman" pitchFamily="18" charset="0"/>
                </a:endParaRPr>
              </a:p>
            </p:txBody>
          </p:sp>
          <p:sp>
            <p:nvSpPr>
              <p:cNvPr id="15" name="Rectangle 3085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2400" b="0">
                  <a:latin typeface="Times New Roman" pitchFamily="18" charset="0"/>
                </a:endParaRPr>
              </a:p>
            </p:txBody>
          </p:sp>
          <p:sp>
            <p:nvSpPr>
              <p:cNvPr id="16" name="Rectangle 3086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2400" b="0">
                  <a:latin typeface="Times New Roman" pitchFamily="18" charset="0"/>
                </a:endParaRPr>
              </a:p>
            </p:txBody>
          </p:sp>
          <p:sp>
            <p:nvSpPr>
              <p:cNvPr id="17" name="Rectangle 3087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2400" b="0">
                  <a:latin typeface="Times New Roman" pitchFamily="18" charset="0"/>
                </a:endParaRPr>
              </a:p>
            </p:txBody>
          </p:sp>
        </p:grpSp>
      </p:grpSp>
      <p:sp>
        <p:nvSpPr>
          <p:cNvPr id="18" name="Rectangle 3130"/>
          <p:cNvSpPr>
            <a:spLocks noChangeArrowheads="1"/>
          </p:cNvSpPr>
          <p:nvPr userDrawn="1"/>
        </p:nvSpPr>
        <p:spPr bwMode="auto">
          <a:xfrm>
            <a:off x="4060825" y="30178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endParaRPr lang="en-US" b="0"/>
          </a:p>
        </p:txBody>
      </p:sp>
      <p:sp>
        <p:nvSpPr>
          <p:cNvPr id="19" name="Rectangle 3131"/>
          <p:cNvSpPr>
            <a:spLocks noChangeArrowheads="1"/>
          </p:cNvSpPr>
          <p:nvPr userDrawn="1"/>
        </p:nvSpPr>
        <p:spPr bwMode="auto">
          <a:xfrm>
            <a:off x="3678238" y="26304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endParaRPr lang="en-US" b="0"/>
          </a:p>
        </p:txBody>
      </p:sp>
      <p:sp>
        <p:nvSpPr>
          <p:cNvPr id="278547" name="Rectangle 3091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78548" name="Rectangle 3092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" name="Rectangle 3088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02/10/2007</a:t>
            </a:r>
            <a:endParaRPr lang="en-US"/>
          </a:p>
        </p:txBody>
      </p:sp>
      <p:sp>
        <p:nvSpPr>
          <p:cNvPr id="21" name="Rectangle 308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CLIC PWG Y. Papaphilippou</a:t>
            </a:r>
          </a:p>
        </p:txBody>
      </p:sp>
      <p:sp>
        <p:nvSpPr>
          <p:cNvPr id="22" name="Rectangle 309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928E2589-23BA-4C04-A1F6-70E5689450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CLIC PWG Y. Papaphilippou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1CD0A-A8F1-40B6-8AA7-DDA36C97C4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02/10/2007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CLIC PWG Y. Papaphilippou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D12046-6B97-40D9-98BC-F91C9BD5A6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02/10/2007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CLIC PWG Y. Papaphilippou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B263B-84D7-46EC-AA3A-4C4BEDB645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02/10/2007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CLIC PWG Y. Papaphilippou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68118E-97B7-4A47-B3C4-CA9911EB30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02/10/2007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CLIC PWG Y. Papaphilippou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6F333-EBA6-4C4D-9D56-017EE8CC80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02/10/2007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CLIC PWG Y. Papaphilippou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AD097-BCBD-4490-A205-490A095146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02/10/2007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CLIC PWG Y. Papaphilippou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34A49-D2B4-4850-86E2-4EA8F73235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02/10/2007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CLIC PWG Y. Papaphilippou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6CC34-E3C3-4739-83B8-511598B3DB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02/10/2007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CLIC PWG Y. Papaphilippou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82C97B-96DB-4DF5-97C1-F20FAB992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02/10/2007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CLIC PWG Y. Papaphilippou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585A11-010D-4DB3-A899-63CBC54467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02/10/2007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CLIC PWG Y. Papaphilippou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4D3DA3-3204-4144-B6CC-FA39E9D144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02/10/2007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CLIC PWG Y. Papaphilippou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latin typeface="+mn-lt"/>
              </a:defRPr>
            </a:lvl1pPr>
          </a:lstStyle>
          <a:p>
            <a:pPr>
              <a:defRPr/>
            </a:pPr>
            <a:fld id="{EF6C2A9D-18FA-4A97-ADE0-2C1ED2BCCA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7750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GB" sz="2400" b="0">
                <a:latin typeface="Times New Roman" pitchFamily="18" charset="0"/>
              </a:endParaRPr>
            </a:p>
          </p:txBody>
        </p:sp>
        <p:sp>
          <p:nvSpPr>
            <p:cNvPr id="27751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2400" b="0">
                <a:latin typeface="Times New Roman" pitchFamily="18" charset="0"/>
              </a:endParaRPr>
            </a:p>
          </p:txBody>
        </p:sp>
        <p:sp>
          <p:nvSpPr>
            <p:cNvPr id="27751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b="0">
                <a:solidFill>
                  <a:schemeClr val="hlink"/>
                </a:solidFill>
              </a:endParaRPr>
            </a:p>
          </p:txBody>
        </p:sp>
        <p:sp>
          <p:nvSpPr>
            <p:cNvPr id="27751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b="0">
                <a:solidFill>
                  <a:schemeClr val="hlink"/>
                </a:solidFill>
              </a:endParaRPr>
            </a:p>
          </p:txBody>
        </p:sp>
        <p:sp>
          <p:nvSpPr>
            <p:cNvPr id="27751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b="0">
                <a:solidFill>
                  <a:schemeClr val="accent2"/>
                </a:solidFill>
              </a:endParaRPr>
            </a:p>
          </p:txBody>
        </p:sp>
        <p:sp>
          <p:nvSpPr>
            <p:cNvPr id="27751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b="0">
                <a:solidFill>
                  <a:schemeClr val="hlink"/>
                </a:solidFill>
              </a:endParaRPr>
            </a:p>
          </p:txBody>
        </p:sp>
        <p:sp>
          <p:nvSpPr>
            <p:cNvPr id="27751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2400" b="0">
                <a:latin typeface="Times New Roman" pitchFamily="18" charset="0"/>
              </a:endParaRPr>
            </a:p>
          </p:txBody>
        </p:sp>
        <p:sp>
          <p:nvSpPr>
            <p:cNvPr id="27751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b="0">
                <a:solidFill>
                  <a:schemeClr val="accent2"/>
                </a:solidFill>
              </a:endParaRPr>
            </a:p>
          </p:txBody>
        </p:sp>
        <p:sp>
          <p:nvSpPr>
            <p:cNvPr id="27751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b="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752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400" b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02/10/2007</a:t>
            </a:r>
            <a:endParaRPr lang="en-US"/>
          </a:p>
        </p:txBody>
      </p:sp>
      <p:sp>
        <p:nvSpPr>
          <p:cNvPr id="277558" name="Rectangle 54"/>
          <p:cNvSpPr>
            <a:spLocks noChangeArrowheads="1"/>
          </p:cNvSpPr>
          <p:nvPr userDrawn="1"/>
        </p:nvSpPr>
        <p:spPr bwMode="auto">
          <a:xfrm>
            <a:off x="4060825" y="30178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endParaRPr lang="en-US" b="0"/>
          </a:p>
        </p:txBody>
      </p:sp>
      <p:sp>
        <p:nvSpPr>
          <p:cNvPr id="277559" name="Rectangle 55"/>
          <p:cNvSpPr>
            <a:spLocks noChangeArrowheads="1"/>
          </p:cNvSpPr>
          <p:nvPr userDrawn="1"/>
        </p:nvSpPr>
        <p:spPr bwMode="auto">
          <a:xfrm>
            <a:off x="3678238" y="26304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endParaRPr lang="en-US" b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6" Type="http://schemas.openxmlformats.org/officeDocument/2006/relationships/image" Target="../media/image1.png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14612" y="1811338"/>
            <a:ext cx="6465900" cy="2303462"/>
          </a:xfrm>
        </p:spPr>
        <p:txBody>
          <a:bodyPr/>
          <a:lstStyle/>
          <a:p>
            <a:pPr algn="ctr"/>
            <a:r>
              <a:rPr lang="en-US" b="0" dirty="0" smtClean="0"/>
              <a:t>Damping </a:t>
            </a:r>
            <a:r>
              <a:rPr lang="en-US" b="0" dirty="0"/>
              <a:t>Ring</a:t>
            </a:r>
            <a:r>
              <a:rPr lang="en-US" dirty="0"/>
              <a:t> </a:t>
            </a:r>
            <a:r>
              <a:rPr lang="en-US" b="0" dirty="0" smtClean="0"/>
              <a:t>parameters for the new accelerating structure</a:t>
            </a:r>
            <a:endParaRPr lang="en-US" b="0" dirty="0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5686425"/>
            <a:ext cx="91440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SzPct val="120000"/>
            </a:pPr>
            <a:r>
              <a:rPr lang="en-US" sz="2400" dirty="0" smtClean="0">
                <a:latin typeface="Helvetica" pitchFamily="34" charset="0"/>
              </a:rPr>
              <a:t>October</a:t>
            </a:r>
            <a:r>
              <a:rPr lang="en-US" sz="2400" b="1" dirty="0" smtClean="0">
                <a:latin typeface="Helvetica" pitchFamily="34" charset="0"/>
              </a:rPr>
              <a:t> 2</a:t>
            </a:r>
            <a:r>
              <a:rPr lang="en-US" sz="2400" baseline="30000" dirty="0" smtClean="0">
                <a:latin typeface="Helvetica" pitchFamily="34" charset="0"/>
              </a:rPr>
              <a:t>nd</a:t>
            </a:r>
            <a:r>
              <a:rPr lang="en-US" sz="2400" b="1" dirty="0" smtClean="0">
                <a:latin typeface="Helvetica" pitchFamily="34" charset="0"/>
              </a:rPr>
              <a:t>, </a:t>
            </a:r>
            <a:r>
              <a:rPr lang="en-US" sz="2400" b="1" dirty="0">
                <a:latin typeface="Helvetica" pitchFamily="34" charset="0"/>
              </a:rPr>
              <a:t>2007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07950" y="188913"/>
            <a:ext cx="575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sz="2400" b="1">
                <a:latin typeface="Helvetica" pitchFamily="34" charset="0"/>
              </a:rPr>
              <a:t>CLIC Parameter working group</a:t>
            </a:r>
            <a:endParaRPr lang="en-US" sz="900" b="1">
              <a:latin typeface="Helvetica" pitchFamily="34" charset="0"/>
            </a:endParaRPr>
          </a:p>
        </p:txBody>
      </p:sp>
      <p:sp>
        <p:nvSpPr>
          <p:cNvPr id="10256" name="Rectangle 16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373563"/>
            <a:ext cx="8280400" cy="960437"/>
          </a:xfrm>
          <a:noFill/>
          <a:ln/>
        </p:spPr>
        <p:txBody>
          <a:bodyPr/>
          <a:lstStyle/>
          <a:p>
            <a:pPr algn="ctr"/>
            <a:r>
              <a:rPr lang="en-US" sz="3000" b="1" dirty="0" smtClean="0"/>
              <a:t>Y</a:t>
            </a:r>
            <a:r>
              <a:rPr lang="en-US" sz="3000" b="1" dirty="0"/>
              <a:t>. Papaphilippou</a:t>
            </a:r>
            <a:endParaRPr lang="en-US" sz="16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/>
          <a:p>
            <a:r>
              <a:rPr lang="en-US"/>
              <a:t>02/10/2007</a:t>
            </a:r>
          </a:p>
        </p:txBody>
      </p:sp>
      <p:sp>
        <p:nvSpPr>
          <p:cNvPr id="12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+mn-lt"/>
              </a:rPr>
              <a:t>CLIC PWG Y. Papaphilippou</a:t>
            </a:r>
          </a:p>
        </p:txBody>
      </p:sp>
      <p:sp>
        <p:nvSpPr>
          <p:cNvPr id="12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5238950-56BD-4FCE-9B9F-2B5F47A3E08A}" type="slidenum">
              <a:rPr lang="en-US">
                <a:latin typeface="+mn-lt"/>
              </a:rPr>
              <a:pPr>
                <a:defRPr/>
              </a:pPr>
              <a:t>2</a:t>
            </a:fld>
            <a:endParaRPr lang="en-US">
              <a:latin typeface="+mn-lt"/>
            </a:endParaRPr>
          </a:p>
        </p:txBody>
      </p:sp>
      <p:sp>
        <p:nvSpPr>
          <p:cNvPr id="19461" name="Rectangle 2"/>
          <p:cNvSpPr>
            <a:spLocks noChangeArrowheads="1"/>
          </p:cNvSpPr>
          <p:nvPr/>
        </p:nvSpPr>
        <p:spPr bwMode="auto">
          <a:xfrm>
            <a:off x="539750" y="1143000"/>
            <a:ext cx="8280400" cy="466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4163" indent="-284163" defTabSz="912813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</a:pPr>
            <a:r>
              <a:rPr lang="en-GB" sz="2400" b="0" dirty="0">
                <a:latin typeface="Garamond" pitchFamily="18" charset="0"/>
              </a:rPr>
              <a:t>Bunch population 3.72x10</a:t>
            </a:r>
            <a:r>
              <a:rPr lang="en-GB" sz="2400" b="0" baseline="30000" dirty="0">
                <a:latin typeface="Garamond" pitchFamily="18" charset="0"/>
              </a:rPr>
              <a:t>9</a:t>
            </a:r>
            <a:r>
              <a:rPr lang="en-GB" sz="2400" b="0" dirty="0">
                <a:latin typeface="Garamond" pitchFamily="18" charset="0"/>
              </a:rPr>
              <a:t>+10%=4.1x10</a:t>
            </a:r>
            <a:r>
              <a:rPr lang="en-GB" sz="2400" b="0" baseline="30000" dirty="0">
                <a:latin typeface="Garamond" pitchFamily="18" charset="0"/>
              </a:rPr>
              <a:t>9</a:t>
            </a:r>
            <a:r>
              <a:rPr lang="en-GB" sz="2400" b="0" dirty="0">
                <a:latin typeface="Garamond" pitchFamily="18" charset="0"/>
              </a:rPr>
              <a:t> (vs. 4x10</a:t>
            </a:r>
            <a:r>
              <a:rPr lang="en-GB" sz="2400" b="0" baseline="30000" dirty="0">
                <a:latin typeface="Garamond" pitchFamily="18" charset="0"/>
              </a:rPr>
              <a:t>9</a:t>
            </a:r>
            <a:r>
              <a:rPr lang="en-GB" sz="2400" b="0" dirty="0">
                <a:latin typeface="Garamond" pitchFamily="18" charset="0"/>
              </a:rPr>
              <a:t>+10%= 4.4x10</a:t>
            </a:r>
            <a:r>
              <a:rPr lang="en-GB" sz="2400" b="0" baseline="30000" dirty="0">
                <a:latin typeface="Garamond" pitchFamily="18" charset="0"/>
              </a:rPr>
              <a:t>9</a:t>
            </a:r>
            <a:r>
              <a:rPr lang="en-GB" sz="2400" b="0" dirty="0">
                <a:latin typeface="Garamond" pitchFamily="18" charset="0"/>
              </a:rPr>
              <a:t>)</a:t>
            </a:r>
          </a:p>
          <a:p>
            <a:pPr marL="742950" lvl="1" indent="-285750" defTabSz="912813">
              <a:spcBef>
                <a:spcPct val="20000"/>
              </a:spcBef>
              <a:buClr>
                <a:schemeClr val="bg2"/>
              </a:buClr>
              <a:buFontTx/>
              <a:buChar char="o"/>
            </a:pPr>
            <a:r>
              <a:rPr lang="en-GB" sz="2000" b="0" dirty="0">
                <a:latin typeface="Garamond" pitchFamily="18" charset="0"/>
              </a:rPr>
              <a:t>Small impact in transverse emittance (mostly horizontal)</a:t>
            </a:r>
          </a:p>
          <a:p>
            <a:pPr marL="284163" indent="-284163" defTabSz="912813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</a:pPr>
            <a:r>
              <a:rPr lang="en-GB" sz="2400" b="0" dirty="0">
                <a:latin typeface="Garamond" pitchFamily="18" charset="0"/>
              </a:rPr>
              <a:t>Bunch spacing of 6 RF cycles, i.e. 0.5ns (vs. 0.667ns) </a:t>
            </a:r>
          </a:p>
          <a:p>
            <a:pPr marL="742950" lvl="1" indent="-285750" defTabSz="912813">
              <a:spcBef>
                <a:spcPct val="20000"/>
              </a:spcBef>
              <a:buClr>
                <a:schemeClr val="bg2"/>
              </a:buClr>
              <a:buFontTx/>
              <a:buChar char="o"/>
            </a:pPr>
            <a:r>
              <a:rPr lang="en-GB" sz="2000" b="0" dirty="0">
                <a:latin typeface="Garamond" pitchFamily="18" charset="0"/>
              </a:rPr>
              <a:t>RF frequency of 2GHz (vs.1.5GHz)</a:t>
            </a:r>
          </a:p>
          <a:p>
            <a:pPr marL="742950" lvl="1" indent="-285750" defTabSz="912813">
              <a:spcBef>
                <a:spcPct val="20000"/>
              </a:spcBef>
              <a:buClr>
                <a:schemeClr val="bg2"/>
              </a:buClr>
              <a:buFontTx/>
              <a:buChar char="o"/>
            </a:pPr>
            <a:r>
              <a:rPr lang="en-GB" sz="2000" b="0" dirty="0">
                <a:latin typeface="Garamond" pitchFamily="18" charset="0"/>
              </a:rPr>
              <a:t>e</a:t>
            </a:r>
            <a:r>
              <a:rPr lang="en-GB" sz="2000" b="0" baseline="30000" dirty="0">
                <a:latin typeface="Garamond" pitchFamily="18" charset="0"/>
              </a:rPr>
              <a:t>-</a:t>
            </a:r>
            <a:r>
              <a:rPr lang="en-GB" sz="2000" b="0" dirty="0">
                <a:latin typeface="Garamond" pitchFamily="18" charset="0"/>
              </a:rPr>
              <a:t>-cloud effects become more severe</a:t>
            </a:r>
          </a:p>
          <a:p>
            <a:pPr marL="284163" indent="-284163" defTabSz="912813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</a:pPr>
            <a:r>
              <a:rPr lang="en-GB" sz="2400" b="0" dirty="0">
                <a:latin typeface="Garamond" pitchFamily="18" charset="0"/>
              </a:rPr>
              <a:t>Number of bunches </a:t>
            </a:r>
            <a:r>
              <a:rPr lang="en-GB" sz="2400" b="0" dirty="0" smtClean="0">
                <a:latin typeface="Garamond" pitchFamily="18" charset="0"/>
              </a:rPr>
              <a:t>in roughly the same </a:t>
            </a:r>
            <a:r>
              <a:rPr lang="en-GB" sz="2400" b="0" smtClean="0">
                <a:latin typeface="Garamond" pitchFamily="18" charset="0"/>
              </a:rPr>
              <a:t>(</a:t>
            </a:r>
            <a:r>
              <a:rPr lang="en-GB" sz="2400" b="0" smtClean="0">
                <a:latin typeface="Garamond" pitchFamily="18" charset="0"/>
              </a:rPr>
              <a:t>312 </a:t>
            </a:r>
            <a:r>
              <a:rPr lang="en-GB" sz="2400" b="0" dirty="0" smtClean="0">
                <a:latin typeface="Garamond" pitchFamily="18" charset="0"/>
              </a:rPr>
              <a:t>vs</a:t>
            </a:r>
            <a:r>
              <a:rPr lang="en-GB" sz="2400" b="0" dirty="0">
                <a:latin typeface="Garamond" pitchFamily="18" charset="0"/>
              </a:rPr>
              <a:t>. 311) </a:t>
            </a:r>
          </a:p>
          <a:p>
            <a:pPr marL="742950" lvl="1" indent="-285750" defTabSz="912813">
              <a:spcBef>
                <a:spcPct val="20000"/>
              </a:spcBef>
              <a:buClr>
                <a:schemeClr val="bg2"/>
              </a:buClr>
              <a:buFontTx/>
              <a:buChar char="o"/>
            </a:pPr>
            <a:r>
              <a:rPr lang="en-GB" sz="2000" b="0" dirty="0" smtClean="0">
                <a:latin typeface="Garamond" pitchFamily="18" charset="0"/>
              </a:rPr>
              <a:t>13% </a:t>
            </a:r>
            <a:r>
              <a:rPr lang="en-GB" sz="2000" b="0" dirty="0">
                <a:latin typeface="Garamond" pitchFamily="18" charset="0"/>
              </a:rPr>
              <a:t>of the ring circumference filed</a:t>
            </a:r>
          </a:p>
          <a:p>
            <a:pPr marL="284163" indent="-284163" defTabSz="912813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</a:pPr>
            <a:r>
              <a:rPr lang="en-GB" sz="2400" b="0" dirty="0">
                <a:latin typeface="Garamond" pitchFamily="18" charset="0"/>
              </a:rPr>
              <a:t>The repetition rate is </a:t>
            </a:r>
            <a:r>
              <a:rPr lang="en-GB" sz="2400" b="0" dirty="0" smtClean="0">
                <a:latin typeface="Garamond" pitchFamily="18" charset="0"/>
              </a:rPr>
              <a:t>unchanged</a:t>
            </a:r>
            <a:endParaRPr lang="en-GB" sz="2400" b="0" dirty="0">
              <a:latin typeface="Garamond" pitchFamily="18" charset="0"/>
            </a:endParaRPr>
          </a:p>
          <a:p>
            <a:pPr marL="742950" lvl="1" indent="-285750" defTabSz="912813">
              <a:spcBef>
                <a:spcPct val="20000"/>
              </a:spcBef>
              <a:buClr>
                <a:schemeClr val="bg2"/>
              </a:buClr>
              <a:buFontTx/>
              <a:buChar char="o"/>
            </a:pPr>
            <a:r>
              <a:rPr lang="en-GB" sz="2000" b="0" dirty="0">
                <a:latin typeface="Garamond" pitchFamily="18" charset="0"/>
              </a:rPr>
              <a:t>The store time remains comfortably long </a:t>
            </a:r>
            <a:r>
              <a:rPr lang="en-GB" sz="2000" b="0" dirty="0" smtClean="0">
                <a:latin typeface="Garamond" pitchFamily="18" charset="0"/>
              </a:rPr>
              <a:t>(20ms</a:t>
            </a:r>
            <a:r>
              <a:rPr lang="en-GB" sz="2000" b="0" dirty="0">
                <a:latin typeface="Garamond" pitchFamily="18" charset="0"/>
              </a:rPr>
              <a:t>)</a:t>
            </a:r>
          </a:p>
          <a:p>
            <a:pPr marL="284163" indent="-284163" defTabSz="912813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</a:pPr>
            <a:r>
              <a:rPr lang="en-GB" sz="2400" b="0" dirty="0">
                <a:latin typeface="Garamond" pitchFamily="18" charset="0"/>
              </a:rPr>
              <a:t>Longitudinal emittance kept below 5000eV.m to fit bunch compressor requirements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title"/>
          </p:nvPr>
        </p:nvSpPr>
        <p:spPr>
          <a:xfrm>
            <a:off x="357188" y="403225"/>
            <a:ext cx="8678862" cy="454025"/>
          </a:xfrm>
        </p:spPr>
        <p:txBody>
          <a:bodyPr/>
          <a:lstStyle/>
          <a:p>
            <a:pPr defTabSz="912813" eaLnBrk="1" hangingPunct="1"/>
            <a:r>
              <a:rPr lang="en-US" sz="3600" smtClean="0"/>
              <a:t>New parameters from CLIC_G structure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/>
          <a:p>
            <a:r>
              <a:rPr lang="en-US"/>
              <a:t>02/10/2007</a:t>
            </a:r>
          </a:p>
        </p:txBody>
      </p:sp>
      <p:sp>
        <p:nvSpPr>
          <p:cNvPr id="1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177361F-67A4-435D-8B5C-CF5E70E7A376}" type="slidenum">
              <a:rPr lang="en-US">
                <a:latin typeface="+mn-lt"/>
              </a:rPr>
              <a:pPr>
                <a:defRPr/>
              </a:pPr>
              <a:t>3</a:t>
            </a:fld>
            <a:endParaRPr lang="en-US" dirty="0">
              <a:latin typeface="+mn-lt"/>
            </a:endParaRPr>
          </a:p>
        </p:txBody>
      </p:sp>
      <p:sp>
        <p:nvSpPr>
          <p:cNvPr id="129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178DEC75-9FA6-48F8-8640-3FF6D055BC74}" type="slidenum">
              <a:rPr lang="en-US" sz="1400" b="0">
                <a:latin typeface="+mn-lt"/>
              </a:rPr>
              <a:pPr algn="r">
                <a:defRPr/>
              </a:pPr>
              <a:t>3</a:t>
            </a:fld>
            <a:endParaRPr lang="en-US" sz="1400" b="0">
              <a:latin typeface="+mn-lt"/>
            </a:endParaRPr>
          </a:p>
        </p:txBody>
      </p:sp>
      <p:sp>
        <p:nvSpPr>
          <p:cNvPr id="17412" name="Rectangle 2"/>
          <p:cNvSpPr>
            <a:spLocks noChangeArrowheads="1"/>
          </p:cNvSpPr>
          <p:nvPr/>
        </p:nvSpPr>
        <p:spPr bwMode="auto">
          <a:xfrm>
            <a:off x="0" y="4365625"/>
            <a:ext cx="9144000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4163" indent="-284163" defTabSz="912813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</a:pPr>
            <a:r>
              <a:rPr lang="en-GB" sz="2400" b="0">
                <a:latin typeface="Garamond" pitchFamily="18" charset="0"/>
              </a:rPr>
              <a:t>The horizontal  normalized emittance scales as </a:t>
            </a:r>
          </a:p>
          <a:p>
            <a:pPr marL="284163" indent="-284163" defTabSz="912813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</a:pPr>
            <a:r>
              <a:rPr lang="en-GB" sz="2400" b="0">
                <a:latin typeface="Garamond" pitchFamily="18" charset="0"/>
              </a:rPr>
              <a:t>The above relationship is even more exact when the longitudinal emittance is kept constant </a:t>
            </a:r>
          </a:p>
          <a:p>
            <a:pPr marL="284163" indent="-284163" defTabSz="912813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</a:pPr>
            <a:r>
              <a:rPr lang="en-US" sz="2400" b="0">
                <a:latin typeface="Garamond" pitchFamily="18" charset="0"/>
              </a:rPr>
              <a:t>Vertical and longitudinal emittance are weakly dependent on bunch charge, and almost linear with each other</a:t>
            </a:r>
            <a:endParaRPr lang="en-GB" sz="2400" b="0">
              <a:latin typeface="Garamond" pitchFamily="18" charset="0"/>
            </a:endParaRP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382588"/>
            <a:ext cx="6572250" cy="454025"/>
          </a:xfrm>
        </p:spPr>
        <p:txBody>
          <a:bodyPr/>
          <a:lstStyle/>
          <a:p>
            <a:pPr defTabSz="912813" eaLnBrk="1" hangingPunct="1"/>
            <a:r>
              <a:rPr lang="en-US" sz="3600" smtClean="0"/>
              <a:t>Bunch charge</a:t>
            </a:r>
          </a:p>
        </p:txBody>
      </p:sp>
      <p:sp>
        <p:nvSpPr>
          <p:cNvPr id="6151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/>
          <a:p>
            <a:pPr defTabSz="912813"/>
            <a:r>
              <a:rPr lang="en-US"/>
              <a:t>CLIC PWG, Y. Papaphilippou</a:t>
            </a:r>
          </a:p>
        </p:txBody>
      </p:sp>
      <p:graphicFrame>
        <p:nvGraphicFramePr>
          <p:cNvPr id="18" name="Chart 17"/>
          <p:cNvGraphicFramePr/>
          <p:nvPr/>
        </p:nvGraphicFramePr>
        <p:xfrm>
          <a:off x="1" y="788970"/>
          <a:ext cx="4929189" cy="3643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8" name="Chart 27"/>
          <p:cNvGraphicFramePr/>
          <p:nvPr/>
        </p:nvGraphicFramePr>
        <p:xfrm>
          <a:off x="5000628" y="715944"/>
          <a:ext cx="4143372" cy="378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7417" name="Picture 12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6084888" y="4318000"/>
            <a:ext cx="230505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+mn-lt"/>
              </a:rPr>
              <a:t>CLIC PWG Y. Papaphilippou</a:t>
            </a:r>
          </a:p>
        </p:txBody>
      </p:sp>
      <p:sp>
        <p:nvSpPr>
          <p:cNvPr id="12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17ED69-6848-4879-9595-9A7601D1567D}" type="slidenum">
              <a:rPr lang="en-US">
                <a:latin typeface="+mn-lt"/>
              </a:rPr>
              <a:pPr>
                <a:defRPr/>
              </a:pPr>
              <a:t>4</a:t>
            </a:fld>
            <a:endParaRPr lang="en-US">
              <a:latin typeface="+mn-lt"/>
            </a:endParaRP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title"/>
          </p:nvPr>
        </p:nvSpPr>
        <p:spPr>
          <a:xfrm>
            <a:off x="357188" y="331788"/>
            <a:ext cx="8286750" cy="454025"/>
          </a:xfrm>
        </p:spPr>
        <p:txBody>
          <a:bodyPr/>
          <a:lstStyle/>
          <a:p>
            <a:pPr defTabSz="912813" eaLnBrk="1" hangingPunct="1"/>
            <a:r>
              <a:rPr lang="en-US" sz="3200" smtClean="0"/>
              <a:t>Damping rings’ parameter evolution</a:t>
            </a:r>
          </a:p>
        </p:txBody>
      </p:sp>
      <p:graphicFrame>
        <p:nvGraphicFramePr>
          <p:cNvPr id="686310" name="Group 230"/>
          <p:cNvGraphicFramePr>
            <a:graphicFrameLocks noGrp="1"/>
          </p:cNvGraphicFramePr>
          <p:nvPr>
            <p:ph idx="1"/>
          </p:nvPr>
        </p:nvGraphicFramePr>
        <p:xfrm>
          <a:off x="1928794" y="857232"/>
          <a:ext cx="7072362" cy="5882640"/>
        </p:xfrm>
        <a:graphic>
          <a:graphicData uri="http://schemas.openxmlformats.org/drawingml/2006/table">
            <a:tbl>
              <a:tblPr/>
              <a:tblGrid>
                <a:gridCol w="2109712"/>
                <a:gridCol w="1252377"/>
                <a:gridCol w="658388"/>
                <a:gridCol w="177256"/>
                <a:gridCol w="542739"/>
                <a:gridCol w="738204"/>
                <a:gridCol w="809874"/>
                <a:gridCol w="783812"/>
              </a:tblGrid>
              <a:tr h="13619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PARAMETER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3"/>
                      <a:srcRect/>
                      <a:tile tx="0" ty="0" sx="100000" sy="100000" flip="xy" algn="ctr"/>
                    </a:blip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2005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3"/>
                      <a:srcRect/>
                      <a:tile tx="0" ty="0" sx="100000" sy="100000" flip="xy" algn="ctr"/>
                    </a:blip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2006a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3"/>
                      <a:srcRect/>
                      <a:tile tx="0" ty="0" sx="100000" sy="100000" flip="xy" algn="ctr"/>
                    </a:blip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2006b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3"/>
                      <a:srcRect/>
                      <a:tile tx="0" ty="0" sx="100000" sy="100000" flip="xy" algn="ctr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2007a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3"/>
                      <a:srcRect/>
                      <a:tile tx="0" ty="0" sx="100000" sy="100000" flip="xy" algn="ctr"/>
                    </a:blip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2007b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3"/>
                      <a:srcRect/>
                      <a:tile tx="0" ty="0" sx="100000" sy="100000" flip="xy" algn="ctr"/>
                    </a:blip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A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2007c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A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3"/>
                      <a:srcRect/>
                      <a:tile tx="0" ty="0" sx="100000" sy="100000" flip="xy" algn="ctr"/>
                    </a:blipFill>
                  </a:tcPr>
                </a:tc>
              </a:tr>
              <a:tr h="23141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energy [GeV]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  <a:tc gridSpan="7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2.424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A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</a:tr>
              <a:tr h="23141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circumference [m]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360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  <a:tc gridSpan="6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365.2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A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</a:tr>
              <a:tr h="23141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bunch population [E+09]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2.56+5%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5.20+5%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4.00+10%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A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3.70+10%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</a:tr>
              <a:tr h="23141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bunch spacing [ns]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0.533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0.667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A0000"/>
                          </a:solidFill>
                          <a:effectLst/>
                          <a:latin typeface="Times New Roman" pitchFamily="18" charset="0"/>
                        </a:rPr>
                        <a:t>0.500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</a:tr>
              <a:tr h="23141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number of bunches/train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110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311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A0000"/>
                          </a:solidFill>
                          <a:effectLst/>
                          <a:latin typeface="Times New Roman" pitchFamily="18" charset="0"/>
                        </a:rPr>
                        <a:t>312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A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</a:tr>
              <a:tr h="23141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number of trains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A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</a:tr>
              <a:tr h="23141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store time/train [ms]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13.3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A0000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</a:tr>
              <a:tr h="23141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rms bunch length [mm]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1.55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1.51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8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1.59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1.49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1.53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A0000"/>
                          </a:solidFill>
                          <a:effectLst/>
                          <a:latin typeface="Times New Roman" pitchFamily="18" charset="0"/>
                        </a:rPr>
                        <a:t>1.53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</a:tr>
              <a:tr h="23141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rms momentum spread [%]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0.126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0.136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8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0.130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0.138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0.135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A0000"/>
                          </a:solidFill>
                          <a:effectLst/>
                          <a:latin typeface="Times New Roman" pitchFamily="18" charset="0"/>
                        </a:rPr>
                        <a:t>0.134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</a:tr>
              <a:tr h="23141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hor. normalized emittance [nm]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540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380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8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308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455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395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A0000"/>
                          </a:solidFill>
                          <a:effectLst/>
                          <a:latin typeface="Times New Roman" pitchFamily="18" charset="0"/>
                        </a:rPr>
                        <a:t>381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</a:tr>
              <a:tr h="23141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ver. normalized emittance [nm]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3.4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2.4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8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3.9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4.4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4.2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A0000"/>
                          </a:solidFill>
                          <a:effectLst/>
                          <a:latin typeface="Times New Roman" pitchFamily="18" charset="0"/>
                        </a:rPr>
                        <a:t>4.1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</a:tr>
              <a:tr h="23141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lon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. normalized emittance [</a:t>
                      </a: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eV.m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]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4725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5000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8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4982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4998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4993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A0000"/>
                          </a:solidFill>
                          <a:effectLst/>
                          <a:latin typeface="Times New Roman" pitchFamily="18" charset="0"/>
                        </a:rPr>
                        <a:t>4996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(horizontal, vertical) tunes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(69.82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34.86)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(69.82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,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33.80)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A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</a:tr>
              <a:tr h="23141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coupling [%]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0.6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0.13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A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</a:tr>
              <a:tr h="23141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ver. dispersion invariant [</a:t>
                      </a:r>
                      <a:r>
                        <a:rPr kumimoji="0" lang="el-G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μ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m]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0.248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A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</a:tr>
              <a:tr h="23141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wiggler field [T]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1.7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  <a:tc gridSpan="6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2.5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A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</a:tr>
              <a:tr h="23141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wiggler period [cm]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  <a:tc gridSpan="6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A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</a:tr>
              <a:tr h="23141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energy loss/turn [</a:t>
                      </a: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MeV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]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2.074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  <a:tc gridSpan="6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3.903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A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</a:tr>
              <a:tr h="23141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hor./ver./</a:t>
                      </a: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lon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./ damping times [ms]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2.8/2.8/1.4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  <a:tc gridSpan="6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1.5/1.5/0.75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A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</a:tr>
              <a:tr h="23141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RF Voltage [MV]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2.39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4.25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8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4.185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4.345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4.280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A0000"/>
                          </a:solidFill>
                          <a:effectLst/>
                          <a:latin typeface="Times New Roman" pitchFamily="18" charset="0"/>
                        </a:rPr>
                        <a:t>4.115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</a:tr>
              <a:tr h="23141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number of RF cycles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A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</a:tr>
              <a:tr h="23141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repetition rate [Hz]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150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50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A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</a:tr>
              <a:tr h="23141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RF frequency [GHz]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1.875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1.499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A0000"/>
                          </a:solidFill>
                          <a:effectLst/>
                          <a:latin typeface="Times New Roman" pitchFamily="18" charset="0"/>
                        </a:rPr>
                        <a:t>2.00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3"/>
                      <a:tile tx="0" ty="0" sx="100000" sy="100000" flip="xy" algn="ctr"/>
                    </a:blipFill>
                  </a:tcPr>
                </a:tc>
              </a:tr>
            </a:tbl>
          </a:graphicData>
        </a:graphic>
      </p:graphicFrame>
      <p:sp>
        <p:nvSpPr>
          <p:cNvPr id="21513" name="Rectangle 2"/>
          <p:cNvSpPr>
            <a:spLocks noChangeArrowheads="1"/>
          </p:cNvSpPr>
          <p:nvPr/>
        </p:nvSpPr>
        <p:spPr bwMode="auto">
          <a:xfrm>
            <a:off x="0" y="1171597"/>
            <a:ext cx="1928794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4163" indent="-284163" defTabSz="912813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</a:pPr>
            <a:r>
              <a:rPr lang="en-GB" b="0" dirty="0">
                <a:latin typeface="Garamond" pitchFamily="18" charset="0"/>
              </a:rPr>
              <a:t>2005: original ring</a:t>
            </a:r>
          </a:p>
          <a:p>
            <a:pPr marL="284163" indent="-284163" defTabSz="912813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</a:pPr>
            <a:r>
              <a:rPr lang="en-GB" b="0" dirty="0">
                <a:solidFill>
                  <a:srgbClr val="800080"/>
                </a:solidFill>
                <a:latin typeface="Garamond" pitchFamily="18" charset="0"/>
              </a:rPr>
              <a:t>2006a: super-conducting wiggler considered </a:t>
            </a:r>
          </a:p>
          <a:p>
            <a:pPr marL="284163" indent="-284163" defTabSz="912813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</a:pPr>
            <a:r>
              <a:rPr lang="en-GB" b="0" dirty="0">
                <a:solidFill>
                  <a:srgbClr val="0000FF"/>
                </a:solidFill>
                <a:latin typeface="Garamond" pitchFamily="18" charset="0"/>
              </a:rPr>
              <a:t>2006b: vertical dispersion included</a:t>
            </a:r>
          </a:p>
          <a:p>
            <a:pPr marL="284163" indent="-284163" defTabSz="912813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</a:pPr>
            <a:r>
              <a:rPr lang="en-GB" b="0" dirty="0">
                <a:solidFill>
                  <a:srgbClr val="FF3300"/>
                </a:solidFill>
                <a:latin typeface="Garamond" pitchFamily="18" charset="0"/>
              </a:rPr>
              <a:t>2007a: 12GHz structure </a:t>
            </a:r>
          </a:p>
          <a:p>
            <a:pPr marL="284163" indent="-284163" defTabSz="912813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</a:pPr>
            <a:r>
              <a:rPr lang="en-GB" b="0" dirty="0">
                <a:solidFill>
                  <a:srgbClr val="008000"/>
                </a:solidFill>
                <a:latin typeface="Garamond" pitchFamily="18" charset="0"/>
              </a:rPr>
              <a:t>2007b: reduced bunch population</a:t>
            </a:r>
          </a:p>
          <a:p>
            <a:pPr marL="284163" indent="-284163" defTabSz="912813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</a:pPr>
            <a:r>
              <a:rPr lang="en-GB" b="0" dirty="0">
                <a:solidFill>
                  <a:srgbClr val="8A0000"/>
                </a:solidFill>
                <a:latin typeface="Garamond" pitchFamily="18" charset="0"/>
              </a:rPr>
              <a:t>2007c: CLIC_G structure</a:t>
            </a:r>
          </a:p>
          <a:p>
            <a:pPr marL="284163" indent="-284163" defTabSz="912813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n"/>
            </a:pPr>
            <a:endParaRPr lang="en-GB" b="0" dirty="0">
              <a:solidFill>
                <a:srgbClr val="8A0000"/>
              </a:solidFill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True"/>
  <p:tag name="USEBOLDAMS" val="True"/>
  <p:tag name="DEFAULTDISPLAYSOURCE" val="\documentclass{slides}\pagestyle{empty}&#10;\begin{document}&#10;\end{document}&#10;"/>
  <p:tag name="TEX2PS" val="latex $(base).tex; dvips -D $(res) -E -o $(base).ps $(base).dvi"/>
  <p:tag name="TEX2PSBATCH" val="latex --interaction=nonstopmode $(base).tex; dvips -D $(res) -E -o $(base).ps $(base).dvi"/>
  <p:tag name="DEFAULTBITMAP" val="bmpmono"/>
  <p:tag name="DEFAULTBLEND" val="False"/>
  <p:tag name="DEFAULTTRANSPARENT" val="False"/>
  <p:tag name="DEFAULTRESOLUTION" val="300"/>
  <p:tag name="DEFAULTMAGNIFICATION" val="2"/>
  <p:tag name="DEFAULTFONTSIZE" val="12"/>
  <p:tag name="DEFAULTWIDTH" val="579"/>
  <p:tag name="DEFAULTHEIGHT" val="49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&#10;\gamma \epsilon_{x} \propto \sqrt{{N_b}/{\sigma_z}}&#10;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(none)"/>
  <p:tag name="BOXWIDTH" val="579"/>
  <p:tag name="BOXHEIGHT" val="493"/>
  <p:tag name="BOXFONT" val="12"/>
  <p:tag name="BOXWRAP" val="False"/>
  <p:tag name="WORKAROUNDTRANSPARENCYBUG" val="False"/>
  <p:tag name="ALLOWFONTSUBSTITUTION" val="False"/>
  <p:tag name="BITMAPFORMAT" val="bmpmono"/>
  <p:tag name="ORIGWIDTH" val="133.875"/>
  <p:tag name="PICTUREFILESIZE" val="9638"/>
</p:tagLst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34974</TotalTime>
  <Words>455</Words>
  <Application>Microsoft PowerPoint</Application>
  <PresentationFormat>On-screen Show (4:3)</PresentationFormat>
  <Paragraphs>149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Pixel</vt:lpstr>
      <vt:lpstr>Damping Ring parameters for the new accelerating structure</vt:lpstr>
      <vt:lpstr>New parameters from CLIC_G structure</vt:lpstr>
      <vt:lpstr>Bunch charge</vt:lpstr>
      <vt:lpstr>Damping rings’ parameter evolution</vt:lpstr>
    </vt:vector>
  </TitlesOfParts>
  <Company>SNS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EXPERIMENTAL FACILITIES OVERVIEW</dc:title>
  <dc:creator>Yannis Papaphilippou</dc:creator>
  <cp:lastModifiedBy>yannis</cp:lastModifiedBy>
  <cp:revision>2122</cp:revision>
  <cp:lastPrinted>2001-01-29T19:54:41Z</cp:lastPrinted>
  <dcterms:created xsi:type="dcterms:W3CDTF">2000-02-17T14:31:25Z</dcterms:created>
  <dcterms:modified xsi:type="dcterms:W3CDTF">2008-02-27T10:17:34Z</dcterms:modified>
</cp:coreProperties>
</file>