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257" r:id="rId2"/>
    <p:sldId id="479" r:id="rId3"/>
    <p:sldId id="498" r:id="rId4"/>
    <p:sldId id="478" r:id="rId5"/>
    <p:sldId id="487" r:id="rId6"/>
    <p:sldId id="489" r:id="rId7"/>
    <p:sldId id="490" r:id="rId8"/>
    <p:sldId id="499" r:id="rId9"/>
  </p:sldIdLst>
  <p:sldSz cx="9144000" cy="6858000" type="screen4x3"/>
  <p:notesSz cx="6731000" cy="9856788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8000"/>
    <a:srgbClr val="800080"/>
    <a:srgbClr val="66FF33"/>
    <a:srgbClr val="FF3300"/>
    <a:srgbClr val="FFFF00"/>
    <a:srgbClr val="FFFF99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6233" autoAdjust="0"/>
  </p:normalViewPr>
  <p:slideViewPr>
    <p:cSldViewPr>
      <p:cViewPr varScale="1">
        <p:scale>
          <a:sx n="110" d="100"/>
          <a:sy n="110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692" y="-66"/>
      </p:cViewPr>
      <p:guideLst>
        <p:guide orient="horz" pos="3103"/>
        <p:guide pos="211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2" tIns="46422" rIns="92842" bIns="46422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2" tIns="46422" rIns="92842" bIns="46422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4663"/>
            <a:ext cx="2916238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2" tIns="46422" rIns="92842" bIns="46422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64663"/>
            <a:ext cx="2916237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42" tIns="46422" rIns="92842" bIns="46422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fld id="{78904577-53D6-4295-AB41-7839A9A2E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5" rIns="91311" bIns="45655" numCol="1" anchor="t" anchorCtr="0" compatLnSpc="1">
            <a:prstTxWarp prst="textNoShape">
              <a:avLst/>
            </a:prstTxWarp>
          </a:bodyPr>
          <a:lstStyle>
            <a:lvl1pPr algn="l" defTabSz="911225" eaLnBrk="1" hangingPunct="1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3175" y="0"/>
            <a:ext cx="2933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5" rIns="91311" bIns="45655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25488"/>
            <a:ext cx="4967288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9475" y="4694238"/>
            <a:ext cx="4987925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5" rIns="91311" bIns="456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0063"/>
            <a:ext cx="2933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5" rIns="91311" bIns="45655" numCol="1" anchor="b" anchorCtr="0" compatLnSpc="1">
            <a:prstTxWarp prst="textNoShape">
              <a:avLst/>
            </a:prstTxWarp>
          </a:bodyPr>
          <a:lstStyle>
            <a:lvl1pPr algn="l" defTabSz="911225" eaLnBrk="1" hangingPunct="1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3175" y="9390063"/>
            <a:ext cx="29337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1" tIns="45655" rIns="91311" bIns="45655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>
                <a:latin typeface="Helvetica" pitchFamily="34" charset="0"/>
              </a:defRPr>
            </a:lvl1pPr>
          </a:lstStyle>
          <a:p>
            <a:pPr>
              <a:defRPr/>
            </a:pPr>
            <a:fld id="{6F302545-B774-40E2-B9C3-136FD16F6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07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075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6" name="Rectangle 307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grpSp>
          <p:nvGrpSpPr>
            <p:cNvPr id="7" name="Group 3077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3078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9" name="Rectangle 3079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3080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3081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3082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3083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3084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3085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3086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3087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8" name="Rectangle 3130"/>
          <p:cNvSpPr>
            <a:spLocks noChangeArrowheads="1"/>
          </p:cNvSpPr>
          <p:nvPr/>
        </p:nvSpPr>
        <p:spPr bwMode="auto">
          <a:xfrm>
            <a:off x="4060825" y="3017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Rectangle 3131"/>
          <p:cNvSpPr>
            <a:spLocks noChangeArrowheads="1"/>
          </p:cNvSpPr>
          <p:nvPr/>
        </p:nvSpPr>
        <p:spPr bwMode="auto">
          <a:xfrm>
            <a:off x="3678238" y="2630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>
              <a:latin typeface="Arial" charset="0"/>
            </a:endParaRPr>
          </a:p>
        </p:txBody>
      </p:sp>
      <p:sp>
        <p:nvSpPr>
          <p:cNvPr id="278547" name="Rectangle 3091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8548" name="Rectangle 3092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PS2 Meeting, Y. Papaphilippou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703EC-6C55-4B14-9C39-F77043B841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19/03/07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PS2 Meeting, Y. Papaphilippou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E8E55-C086-41CB-9AC0-03CCA97B1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19/03/07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PS2 Meeting, Y. Papaphilippou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4835F-57AB-47A1-8D96-6EB18CE22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19/03/07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PS2 Meeting, Y. Papaphilippou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F7AD4-EAAA-4311-9D02-D40B96AA4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19/03/07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PS2 Meeting, Y. Papaphilippou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E53BD-3380-4F17-AE44-6332DF703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19/03/07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PS2 Meeting, Y. Papaphilippou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9F72-B309-4E98-A7BA-8DAB64EF4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19/03/07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PS2 Meeting, Y. Papaphilippou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BEFB0-0DAA-43D8-8D30-3086EC0B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19/03/07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PS2 Meeting, Y. Papaphilippou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0A4FC-009E-452C-95A3-F88DE3A27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19/03/07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PS2 Meeting, Y. Papaphilippou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AAAA3-7278-43A6-A702-2EB527F54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19/03/07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PS2 Meeting, Y. Papaphilippou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394A1-1B65-4F15-89FC-0C5E853DA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19/03/07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PS2 Meeting, Y. Papaphilippou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517A8-05F4-4B3F-B61E-AEE9F11BC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19/03/07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Garamond" pitchFamily="18" charset="0"/>
              </a:defRPr>
            </a:lvl1pPr>
          </a:lstStyle>
          <a:p>
            <a:r>
              <a:rPr lang="en-US" smtClean="0"/>
              <a:t>PS2 Meeting, Y. Papaphilippou</a:t>
            </a:r>
            <a:endParaRPr lang="en-US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302F7949-AD87-4703-8EC4-96CF358F62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7750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27751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27751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7751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7751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27751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27751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27751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27751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752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Garamond" pitchFamily="18" charset="0"/>
              </a:defRPr>
            </a:lvl1pPr>
          </a:lstStyle>
          <a:p>
            <a:r>
              <a:rPr lang="en-US" smtClean="0"/>
              <a:t>19/03/07</a:t>
            </a:r>
            <a:endParaRPr lang="en-US"/>
          </a:p>
        </p:txBody>
      </p:sp>
      <p:sp>
        <p:nvSpPr>
          <p:cNvPr id="277558" name="Rectangle 54"/>
          <p:cNvSpPr>
            <a:spLocks noChangeArrowheads="1"/>
          </p:cNvSpPr>
          <p:nvPr/>
        </p:nvSpPr>
        <p:spPr bwMode="auto">
          <a:xfrm>
            <a:off x="4060825" y="3017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>
              <a:latin typeface="Arial" charset="0"/>
            </a:endParaRPr>
          </a:p>
        </p:txBody>
      </p:sp>
      <p:sp>
        <p:nvSpPr>
          <p:cNvPr id="277559" name="Rectangle 55"/>
          <p:cNvSpPr>
            <a:spLocks noChangeArrowheads="1"/>
          </p:cNvSpPr>
          <p:nvPr/>
        </p:nvSpPr>
        <p:spPr bwMode="auto">
          <a:xfrm>
            <a:off x="3678238" y="2630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1714488"/>
            <a:ext cx="6624638" cy="2303462"/>
          </a:xfrm>
        </p:spPr>
        <p:txBody>
          <a:bodyPr/>
          <a:lstStyle/>
          <a:p>
            <a:pPr algn="ctr" eaLnBrk="1" hangingPunct="1"/>
            <a:r>
              <a:rPr lang="en-US" sz="4800" b="0" dirty="0" smtClean="0"/>
              <a:t>Optics optimization and chromaticity correction in PS2 NMC rings</a:t>
            </a:r>
          </a:p>
        </p:txBody>
      </p:sp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0" y="5686425"/>
            <a:ext cx="91440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SzPct val="120000"/>
            </a:pPr>
            <a:r>
              <a:rPr lang="en-US" sz="2400" b="1" dirty="0" smtClean="0">
                <a:latin typeface="Helvetica"/>
              </a:rPr>
              <a:t>March 19</a:t>
            </a:r>
            <a:r>
              <a:rPr lang="en-US" sz="2400" b="1" baseline="30000" dirty="0" smtClean="0">
                <a:latin typeface="Helvetica"/>
              </a:rPr>
              <a:t>th</a:t>
            </a:r>
            <a:r>
              <a:rPr lang="en-US" sz="2400" b="1" dirty="0">
                <a:latin typeface="Helvetica"/>
              </a:rPr>
              <a:t>, 2007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107950" y="188913"/>
            <a:ext cx="575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Helvetica"/>
              </a:rPr>
              <a:t>PS2 meeting</a:t>
            </a:r>
            <a:endParaRPr lang="en-US" sz="900" b="1">
              <a:latin typeface="Helvetica"/>
            </a:endParaRPr>
          </a:p>
        </p:txBody>
      </p:sp>
      <p:sp>
        <p:nvSpPr>
          <p:cNvPr id="16388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373563"/>
            <a:ext cx="8280400" cy="960437"/>
          </a:xfrm>
        </p:spPr>
        <p:txBody>
          <a:bodyPr/>
          <a:lstStyle/>
          <a:p>
            <a:pPr algn="ctr" eaLnBrk="1" hangingPunct="1"/>
            <a:r>
              <a:rPr lang="en-US" sz="3000" b="1" smtClean="0"/>
              <a:t>Y. Papaphilippou</a:t>
            </a:r>
            <a:endParaRPr lang="en-US" sz="16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dirty="0" smtClean="0"/>
              <a:t>PS2 Meeting, Y. Papaphilippou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1BD714C9-8CE8-4CA9-9A37-D6DC5F563B0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/>
          <a:p>
            <a:r>
              <a:rPr lang="en-US" smtClean="0"/>
              <a:t>19/03/07</a:t>
            </a:r>
            <a:endParaRPr lang="en-US"/>
          </a:p>
        </p:txBody>
      </p:sp>
      <p:sp>
        <p:nvSpPr>
          <p:cNvPr id="5" name="Rectangle 3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6CB8C6B-DB02-4049-8050-7E38D0C3FDDD}" type="slidenum">
              <a:rPr lang="en-US" sz="1400">
                <a:latin typeface="+mn-lt"/>
              </a:rPr>
              <a:pPr algn="r">
                <a:defRPr/>
              </a:pPr>
              <a:t>2</a:t>
            </a:fld>
            <a:endParaRPr lang="en-US" sz="1400">
              <a:latin typeface="+mn-lt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463" y="1052513"/>
            <a:ext cx="8820150" cy="5329237"/>
          </a:xfrm>
        </p:spPr>
        <p:txBody>
          <a:bodyPr/>
          <a:lstStyle/>
          <a:p>
            <a:pPr eaLnBrk="1" hangingPunct="1"/>
            <a:r>
              <a:rPr lang="en-GB" dirty="0" smtClean="0"/>
              <a:t>Optimised NMC ring with dispersion </a:t>
            </a:r>
            <a:r>
              <a:rPr lang="en-GB" dirty="0" err="1" smtClean="0"/>
              <a:t>supressor</a:t>
            </a:r>
            <a:endParaRPr lang="en-GB" dirty="0" smtClean="0"/>
          </a:p>
          <a:p>
            <a:pPr lvl="1" eaLnBrk="1" hangingPunct="1"/>
            <a:r>
              <a:rPr lang="en-GB" dirty="0" smtClean="0"/>
              <a:t>Refining the straight section matching</a:t>
            </a:r>
          </a:p>
          <a:p>
            <a:pPr eaLnBrk="1" hangingPunct="1"/>
            <a:r>
              <a:rPr lang="en-US" dirty="0" smtClean="0"/>
              <a:t>Chromaticity correction</a:t>
            </a:r>
          </a:p>
          <a:p>
            <a:pPr lvl="1" eaLnBrk="1" hangingPunct="1"/>
            <a:r>
              <a:rPr lang="en-US" dirty="0" smtClean="0"/>
              <a:t>First order</a:t>
            </a:r>
          </a:p>
          <a:p>
            <a:pPr lvl="1" eaLnBrk="1" hangingPunct="1"/>
            <a:r>
              <a:rPr lang="en-US" dirty="0" smtClean="0"/>
              <a:t>Second order and chromatic beta beating</a:t>
            </a:r>
            <a:endParaRPr lang="en-GB" dirty="0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04813"/>
            <a:ext cx="8229600" cy="450850"/>
          </a:xfrm>
        </p:spPr>
        <p:txBody>
          <a:bodyPr/>
          <a:lstStyle/>
          <a:p>
            <a:pPr eaLnBrk="1" hangingPunct="1"/>
            <a:r>
              <a:rPr lang="en-US" sz="3600" smtClean="0"/>
              <a:t>Outline</a:t>
            </a:r>
            <a:endParaRPr lang="en-US" sz="1600" smtClean="0">
              <a:solidFill>
                <a:srgbClr val="00CC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8BA3FFB5-E2CD-415E-BE90-8B17F8F072C8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/>
          <a:p>
            <a:r>
              <a:rPr lang="en-US" smtClean="0"/>
              <a:t>19/03/07</a:t>
            </a:r>
            <a:endParaRPr lang="en-US"/>
          </a:p>
        </p:txBody>
      </p:sp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3"/>
          <a:srcRect l="9959" t="5241" r="16977" b="8223"/>
          <a:stretch>
            <a:fillRect/>
          </a:stretch>
        </p:blipFill>
        <p:spPr bwMode="auto">
          <a:xfrm>
            <a:off x="4857752" y="3272357"/>
            <a:ext cx="4286248" cy="3585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0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428604"/>
            <a:ext cx="3779838" cy="407988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The NMC ring II</a:t>
            </a:r>
            <a:endParaRPr lang="en-US" sz="1600" dirty="0" smtClean="0">
              <a:solidFill>
                <a:srgbClr val="00CCFF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32" y="928670"/>
            <a:ext cx="4929222" cy="585791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200" dirty="0" smtClean="0"/>
              <a:t>Arc module with 1 asymmetric FODO cell with 4 + 3 bends and a low-beta doublet with </a:t>
            </a:r>
            <a:r>
              <a:rPr lang="en-US" sz="2200" b="1" dirty="0" smtClean="0">
                <a:solidFill>
                  <a:srgbClr val="0000FF"/>
                </a:solidFill>
              </a:rPr>
              <a:t>4 </a:t>
            </a:r>
            <a:r>
              <a:rPr lang="en-US" sz="2200" dirty="0" smtClean="0"/>
              <a:t>families of quads, with max. strength of 0.1m</a:t>
            </a:r>
            <a:r>
              <a:rPr lang="en-US" sz="2200" baseline="30000" dirty="0" smtClean="0"/>
              <a:t>-2</a:t>
            </a:r>
            <a:r>
              <a:rPr lang="en-US" sz="2200" dirty="0" smtClean="0"/>
              <a:t> and </a:t>
            </a:r>
            <a:r>
              <a:rPr lang="en-GB" sz="2200" dirty="0" smtClean="0"/>
              <a:t>total length of </a:t>
            </a:r>
            <a:r>
              <a:rPr lang="en-GB" sz="2200" b="1" dirty="0" smtClean="0">
                <a:solidFill>
                  <a:srgbClr val="0000FF"/>
                </a:solidFill>
              </a:rPr>
              <a:t>73m</a:t>
            </a:r>
          </a:p>
          <a:p>
            <a:pPr eaLnBrk="1" hangingPunct="1">
              <a:lnSpc>
                <a:spcPct val="90000"/>
              </a:lnSpc>
            </a:pPr>
            <a:r>
              <a:rPr lang="en-GB" sz="2200" dirty="0" smtClean="0"/>
              <a:t>Suppressing arc dispersion  with phase advance close to multiple of </a:t>
            </a:r>
            <a:r>
              <a:rPr lang="en-GB" sz="2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</a:t>
            </a:r>
            <a:r>
              <a:rPr lang="el-GR" sz="2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π</a:t>
            </a:r>
            <a:r>
              <a:rPr lang="en-GB" sz="2200" dirty="0" smtClean="0"/>
              <a:t> and </a:t>
            </a:r>
            <a:r>
              <a:rPr lang="en-GB" sz="2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</a:t>
            </a:r>
            <a:r>
              <a:rPr lang="en-GB" sz="2200" dirty="0" smtClean="0"/>
              <a:t> extra quad families 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Straight section with 7 FODO cells </a:t>
            </a:r>
            <a:r>
              <a:rPr lang="en-GB" sz="2200" dirty="0" smtClean="0"/>
              <a:t>drift of </a:t>
            </a:r>
            <a:r>
              <a:rPr lang="en-GB" sz="2200" b="1" dirty="0" smtClean="0">
                <a:solidFill>
                  <a:srgbClr val="0000FF"/>
                </a:solidFill>
              </a:rPr>
              <a:t>9.5m</a:t>
            </a:r>
            <a:r>
              <a:rPr lang="en-US" sz="2200" dirty="0" smtClean="0"/>
              <a:t>) using </a:t>
            </a:r>
            <a:r>
              <a:rPr lang="en-US" sz="2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200" dirty="0" smtClean="0"/>
              <a:t> matching quadrupoles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"/>
            </a:pPr>
            <a:r>
              <a:rPr lang="en-US" sz="2200" dirty="0" smtClean="0"/>
              <a:t>Ring of </a:t>
            </a:r>
            <a:r>
              <a:rPr lang="en-GB" sz="2200" b="1" dirty="0" smtClean="0">
                <a:solidFill>
                  <a:srgbClr val="0000FF"/>
                </a:solidFill>
              </a:rPr>
              <a:t>1346m</a:t>
            </a:r>
            <a:r>
              <a:rPr lang="en-US" sz="2200" dirty="0" smtClean="0"/>
              <a:t>, with </a:t>
            </a:r>
            <a:r>
              <a:rPr lang="en-US" sz="2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10</a:t>
            </a:r>
            <a:r>
              <a:rPr lang="en-US" sz="2200" dirty="0" smtClean="0"/>
              <a:t> quad families (max strength of 0.1m</a:t>
            </a:r>
            <a:r>
              <a:rPr lang="en-US" sz="2200" baseline="30000" dirty="0" smtClean="0"/>
              <a:t>-2</a:t>
            </a:r>
            <a:r>
              <a:rPr lang="el-GR" sz="2200" dirty="0" smtClean="0"/>
              <a:t>)</a:t>
            </a:r>
            <a:endParaRPr lang="en-US" sz="2200" dirty="0" smtClean="0"/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Tunes of </a:t>
            </a:r>
            <a:r>
              <a:rPr lang="el-GR" sz="2000" dirty="0" smtClean="0"/>
              <a:t>(</a:t>
            </a:r>
            <a:r>
              <a:rPr lang="en-GB" sz="2000" dirty="0" smtClean="0"/>
              <a:t>13.8,13</a:t>
            </a:r>
            <a:r>
              <a:rPr lang="el-GR" sz="2000" dirty="0" smtClean="0"/>
              <a:t>.</a:t>
            </a:r>
            <a:r>
              <a:rPr lang="en-GB" sz="2000" dirty="0" smtClean="0"/>
              <a:t>4</a:t>
            </a:r>
            <a:r>
              <a:rPr lang="el-GR" sz="2000" dirty="0" smtClean="0"/>
              <a:t>)</a:t>
            </a:r>
            <a:r>
              <a:rPr lang="en-US" sz="2000" dirty="0" smtClean="0"/>
              <a:t>,</a:t>
            </a:r>
            <a:r>
              <a:rPr lang="el-GR" sz="2000" dirty="0" smtClean="0"/>
              <a:t> γ</a:t>
            </a:r>
            <a:r>
              <a:rPr lang="en-GB" sz="2000" baseline="-25000" dirty="0" smtClean="0"/>
              <a:t>t</a:t>
            </a:r>
            <a:r>
              <a:rPr lang="en-GB" sz="2000" dirty="0" smtClean="0"/>
              <a:t> of </a:t>
            </a:r>
            <a:r>
              <a:rPr lang="en-GB" sz="2000" b="1" dirty="0" smtClean="0">
                <a:solidFill>
                  <a:srgbClr val="0000FF"/>
                </a:solidFill>
              </a:rPr>
              <a:t>10.9i</a:t>
            </a:r>
            <a:r>
              <a:rPr lang="en-GB" sz="2000" dirty="0" smtClean="0"/>
              <a:t>, chromaticities of -18.7,  -29.5</a:t>
            </a:r>
            <a:endParaRPr lang="en-GB" sz="2000" b="1" dirty="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GB" sz="2000" dirty="0" smtClean="0"/>
              <a:t>Max beta of </a:t>
            </a:r>
            <a:r>
              <a:rPr lang="en-GB" sz="2000" b="1" dirty="0" smtClean="0">
                <a:solidFill>
                  <a:srgbClr val="0000FF"/>
                </a:solidFill>
              </a:rPr>
              <a:t>58m</a:t>
            </a:r>
            <a:r>
              <a:rPr lang="en-GB" sz="2000" dirty="0" smtClean="0"/>
              <a:t> and </a:t>
            </a:r>
            <a:r>
              <a:rPr lang="en-GB" sz="2000" b="1" dirty="0" smtClean="0">
                <a:solidFill>
                  <a:srgbClr val="0000FF"/>
                </a:solidFill>
              </a:rPr>
              <a:t>56m </a:t>
            </a:r>
            <a:r>
              <a:rPr lang="en-GB" sz="2000" dirty="0" smtClean="0"/>
              <a:t>and min. and max. dispersion of </a:t>
            </a:r>
            <a:r>
              <a:rPr lang="en-GB" sz="2000" b="1" dirty="0" smtClean="0"/>
              <a:t>-8.2m</a:t>
            </a:r>
            <a:r>
              <a:rPr lang="en-GB" sz="2000" dirty="0" smtClean="0"/>
              <a:t> and </a:t>
            </a:r>
            <a:r>
              <a:rPr lang="en-GB" sz="2000" b="1" dirty="0" smtClean="0"/>
              <a:t>10.2m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Matching not perfect for horizontal phase advance of 90</a:t>
            </a:r>
            <a:r>
              <a:rPr lang="en-GB" sz="2200" baseline="30000" dirty="0" smtClean="0"/>
              <a:t>o</a:t>
            </a:r>
            <a:r>
              <a:rPr lang="en-US" sz="2200" dirty="0" smtClean="0"/>
              <a:t> in the straights</a:t>
            </a:r>
            <a:endParaRPr lang="en-GB" sz="2200" b="1" dirty="0" smtClean="0">
              <a:solidFill>
                <a:srgbClr val="0000FF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/>
          <a:srcRect l="9959" t="5241" r="10657" b="8223"/>
          <a:stretch>
            <a:fillRect/>
          </a:stretch>
        </p:blipFill>
        <p:spPr bwMode="auto">
          <a:xfrm>
            <a:off x="4966692" y="0"/>
            <a:ext cx="4177307" cy="3214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 bwMode="auto">
          <a:xfrm>
            <a:off x="5572132" y="285728"/>
            <a:ext cx="3000396" cy="1428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500694" y="3571876"/>
            <a:ext cx="3000396" cy="1428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smtClean="0"/>
              <a:t>PS2 Meeting, Y. Papaphilippou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256BF85E-D61C-41A4-99EC-647C46278309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/>
          <a:p>
            <a:r>
              <a:rPr lang="en-US" smtClean="0"/>
              <a:t>19/03/07</a:t>
            </a:r>
            <a:endParaRPr lang="en-US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04813"/>
            <a:ext cx="7248546" cy="407987"/>
          </a:xfrm>
        </p:spPr>
        <p:txBody>
          <a:bodyPr/>
          <a:lstStyle/>
          <a:p>
            <a:pPr eaLnBrk="1" hangingPunct="1"/>
            <a:r>
              <a:rPr lang="en-US" sz="3600" dirty="0" smtClean="0"/>
              <a:t>Optimizing the arc module</a:t>
            </a:r>
            <a:endParaRPr lang="en-US" sz="1600" dirty="0" smtClean="0">
              <a:solidFill>
                <a:srgbClr val="00CCFF"/>
              </a:solidFill>
            </a:endParaRP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9" y="1193822"/>
            <a:ext cx="3071801" cy="5378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1 symmetric FODO cell with 3 + 3 bends and a low-beta doublet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Phase advances of 294</a:t>
            </a:r>
            <a:r>
              <a:rPr lang="en-GB" sz="2000" baseline="30000" dirty="0" smtClean="0"/>
              <a:t>o</a:t>
            </a:r>
            <a:r>
              <a:rPr lang="en-GB" sz="2000" dirty="0" smtClean="0"/>
              <a:t>,310</a:t>
            </a:r>
            <a:r>
              <a:rPr lang="en-GB" sz="2000" baseline="30000" dirty="0" smtClean="0"/>
              <a:t>o</a:t>
            </a:r>
            <a:r>
              <a:rPr lang="en-GB" sz="2000" dirty="0" smtClean="0"/>
              <a:t> per module</a:t>
            </a:r>
            <a:endParaRPr lang="en-GB" sz="2000" baseline="30000" dirty="0" smtClean="0"/>
          </a:p>
          <a:p>
            <a:pPr lvl="1" eaLnBrk="1" hangingPunct="1">
              <a:lnSpc>
                <a:spcPct val="90000"/>
              </a:lnSpc>
            </a:pPr>
            <a:r>
              <a:rPr lang="el-GR" sz="2000" dirty="0" smtClean="0"/>
              <a:t>γ</a:t>
            </a:r>
            <a:r>
              <a:rPr lang="en-GB" sz="2000" baseline="-25000" dirty="0" smtClean="0"/>
              <a:t>t</a:t>
            </a:r>
            <a:r>
              <a:rPr lang="en-GB" sz="2000" dirty="0" smtClean="0"/>
              <a:t> of </a:t>
            </a:r>
            <a:r>
              <a:rPr lang="en-GB" sz="2000" b="1" dirty="0" smtClean="0">
                <a:solidFill>
                  <a:srgbClr val="0000FF"/>
                </a:solidFill>
              </a:rPr>
              <a:t>10.2i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2000" dirty="0" smtClean="0"/>
              <a:t> families of quads, with max. strength of 0.1m</a:t>
            </a:r>
            <a:r>
              <a:rPr lang="en-US" sz="2000" baseline="30000" dirty="0" smtClean="0"/>
              <a:t>-2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Max. beta of </a:t>
            </a:r>
            <a:r>
              <a:rPr lang="en-GB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49m</a:t>
            </a:r>
            <a:r>
              <a:rPr lang="en-GB" sz="2000" dirty="0" smtClean="0"/>
              <a:t> and </a:t>
            </a:r>
            <a:r>
              <a:rPr lang="en-GB" sz="2000" b="1" dirty="0" smtClean="0">
                <a:solidFill>
                  <a:srgbClr val="0000FF"/>
                </a:solidFill>
              </a:rPr>
              <a:t>57m</a:t>
            </a:r>
            <a:endParaRPr lang="en-GB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Min. dispersion of -2.9m and maximum of </a:t>
            </a:r>
            <a:r>
              <a:rPr lang="en-GB" sz="2000" b="1" dirty="0" smtClean="0">
                <a:solidFill>
                  <a:srgbClr val="FF0000"/>
                </a:solidFill>
              </a:rPr>
              <a:t>7.5m</a:t>
            </a:r>
            <a:endParaRPr lang="en-US" sz="1600" dirty="0" smtClean="0"/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3"/>
          <a:srcRect l="9912" t="5263" r="13271" b="8772"/>
          <a:stretch>
            <a:fillRect/>
          </a:stretch>
        </p:blipFill>
        <p:spPr bwMode="auto">
          <a:xfrm>
            <a:off x="3143241" y="1000108"/>
            <a:ext cx="6000760" cy="4742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 bwMode="auto">
          <a:xfrm>
            <a:off x="4071934" y="1428736"/>
            <a:ext cx="4214842" cy="21431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6E53AABC-7329-4F2E-85ED-A88591D69981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2844" y="1357298"/>
            <a:ext cx="3929090" cy="1285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dirty="0" smtClean="0"/>
              <a:t>Dispersion suppression with 2 extra quad families in the last arc modules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dirty="0" smtClean="0"/>
              <a:t>Last arc quad. shared between arc and straight</a:t>
            </a:r>
            <a:endParaRPr lang="en-US" sz="2000" b="1" dirty="0" smtClean="0">
              <a:solidFill>
                <a:srgbClr val="0000FF"/>
              </a:solidFill>
            </a:endParaRPr>
          </a:p>
        </p:txBody>
      </p:sp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690546"/>
            <a:ext cx="4248149" cy="381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Arc  and straight section</a:t>
            </a:r>
            <a:endParaRPr lang="en-US" sz="1600" dirty="0" smtClean="0">
              <a:solidFill>
                <a:srgbClr val="00CCFF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19/03/07</a:t>
            </a:r>
            <a:endParaRPr lang="en-US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/>
          <a:srcRect l="10437" t="4641" r="15010" b="8860"/>
          <a:stretch>
            <a:fillRect/>
          </a:stretch>
        </p:blipFill>
        <p:spPr bwMode="auto">
          <a:xfrm>
            <a:off x="4049283" y="-23"/>
            <a:ext cx="4965811" cy="407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4"/>
          <a:srcRect l="10487" t="4641" r="13469" b="7806"/>
          <a:stretch>
            <a:fillRect/>
          </a:stretch>
        </p:blipFill>
        <p:spPr bwMode="auto">
          <a:xfrm>
            <a:off x="0" y="3000396"/>
            <a:ext cx="4740699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 bwMode="auto">
          <a:xfrm>
            <a:off x="4714876" y="357166"/>
            <a:ext cx="3357586" cy="21431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14348" y="3357562"/>
            <a:ext cx="3929090" cy="1428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643438" y="4143380"/>
            <a:ext cx="421484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Straight</a:t>
            </a:r>
            <a:r>
              <a:rPr kumimoji="0" lang="en-GB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section with horizontal phase advance of </a:t>
            </a:r>
            <a:r>
              <a:rPr lang="en-GB" sz="2000" b="1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Garamond"/>
              </a:rPr>
              <a:t>87.5</a:t>
            </a:r>
            <a:r>
              <a:rPr lang="en-GB" sz="2000" b="1" kern="0" baseline="30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Garamond"/>
              </a:rPr>
              <a:t>o</a:t>
            </a:r>
            <a:r>
              <a:rPr lang="en-GB" sz="2000" b="1" kern="0" dirty="0">
                <a:solidFill>
                  <a:schemeClr val="bg2">
                    <a:lumMod val="60000"/>
                    <a:lumOff val="40000"/>
                  </a:schemeClr>
                </a:solidFill>
                <a:latin typeface="Garamond"/>
              </a:rPr>
              <a:t> </a:t>
            </a:r>
            <a:endParaRPr lang="en-GB" sz="2000" b="1" kern="0" dirty="0" smtClean="0">
              <a:solidFill>
                <a:schemeClr val="bg2">
                  <a:lumMod val="60000"/>
                  <a:lumOff val="40000"/>
                </a:schemeClr>
              </a:solidFill>
              <a:latin typeface="Garamond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GB" sz="2000" kern="0" dirty="0" smtClean="0">
                <a:solidFill>
                  <a:srgbClr val="000000"/>
                </a:solidFill>
                <a:latin typeface="Garamond"/>
              </a:rPr>
              <a:t>Straight section drift of </a:t>
            </a:r>
            <a:r>
              <a:rPr lang="en-GB" sz="2000" b="1" kern="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Garamond"/>
              </a:rPr>
              <a:t>10.2m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GB" sz="2000" kern="0" dirty="0" smtClean="0">
                <a:solidFill>
                  <a:srgbClr val="000000"/>
                </a:solidFill>
                <a:latin typeface="Garamond"/>
              </a:rPr>
              <a:t>Only two families of quadrupoles are used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GB" sz="2000" kern="0" dirty="0" smtClean="0">
                <a:solidFill>
                  <a:srgbClr val="000000"/>
                </a:solidFill>
                <a:latin typeface="Garamond"/>
              </a:rPr>
              <a:t>Extra two families can be added for extra internal phase adjustments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GB" sz="2000" kern="0" dirty="0" smtClean="0">
                <a:solidFill>
                  <a:srgbClr val="000000"/>
                </a:solidFill>
                <a:latin typeface="Garamond"/>
              </a:rPr>
              <a:t>Perfectly matched to the arc </a:t>
            </a:r>
            <a:endParaRPr lang="en-GB" sz="2000" kern="0" baseline="30000" dirty="0" smtClean="0">
              <a:solidFill>
                <a:srgbClr val="000000"/>
              </a:solidFill>
              <a:latin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smtClean="0"/>
              <a:t>PS2 Meeting, Y. Papaphilippou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D65C54F7-A335-42E9-86FC-62DD0D035321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/>
          <a:p>
            <a:r>
              <a:rPr lang="en-US" dirty="0" smtClean="0"/>
              <a:t>19/03/07</a:t>
            </a:r>
            <a:endParaRPr lang="en-US" dirty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40200" y="476250"/>
            <a:ext cx="3779838" cy="407988"/>
          </a:xfrm>
        </p:spPr>
        <p:txBody>
          <a:bodyPr/>
          <a:lstStyle/>
          <a:p>
            <a:pPr eaLnBrk="1" hangingPunct="1"/>
            <a:r>
              <a:rPr lang="en-US" sz="3600" dirty="0" smtClean="0"/>
              <a:t>The NMC ring II</a:t>
            </a:r>
            <a:endParaRPr lang="en-US" sz="1600" dirty="0" smtClean="0">
              <a:solidFill>
                <a:srgbClr val="00CCFF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357222" y="452459"/>
            <a:ext cx="3929058" cy="604837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Three types of 8 (+2) quadrupole families (max. strength of 0.1m</a:t>
            </a:r>
            <a:r>
              <a:rPr lang="en-US" sz="2400" baseline="30000" dirty="0" smtClean="0"/>
              <a:t>-2</a:t>
            </a:r>
            <a:r>
              <a:rPr lang="en-US" sz="2400" dirty="0" smtClean="0"/>
              <a:t>) for a length of 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1346.4m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400" dirty="0" smtClean="0"/>
              <a:t>γ</a:t>
            </a:r>
            <a:r>
              <a:rPr lang="en-GB" sz="2400" baseline="-25000" dirty="0" smtClean="0"/>
              <a:t>t</a:t>
            </a:r>
            <a:r>
              <a:rPr lang="en-GB" sz="2400" dirty="0" smtClean="0"/>
              <a:t> of </a:t>
            </a:r>
            <a:r>
              <a:rPr lang="en-GB" sz="2400" b="1" dirty="0" smtClean="0">
                <a:solidFill>
                  <a:srgbClr val="0000FF"/>
                </a:solidFill>
              </a:rPr>
              <a:t>11i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Tunes matched to </a:t>
            </a:r>
            <a:r>
              <a:rPr lang="el-GR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(</a:t>
            </a:r>
            <a:r>
              <a:rPr lang="en-GB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14.8,</a:t>
            </a:r>
            <a:r>
              <a:rPr lang="el-GR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</a:t>
            </a:r>
            <a:r>
              <a:rPr lang="en-GB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5</a:t>
            </a:r>
            <a:r>
              <a:rPr lang="el-GR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</a:t>
            </a:r>
            <a:r>
              <a:rPr lang="en-GB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)</a:t>
            </a:r>
            <a:endParaRPr lang="en-US" sz="24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Max. </a:t>
            </a:r>
            <a:r>
              <a:rPr lang="el-GR" sz="2400" dirty="0" smtClean="0"/>
              <a:t>β</a:t>
            </a:r>
            <a:r>
              <a:rPr lang="en-US" sz="2400" dirty="0" smtClean="0"/>
              <a:t>’s</a:t>
            </a:r>
            <a:r>
              <a:rPr lang="el-GR" sz="2400" dirty="0" smtClean="0"/>
              <a:t> </a:t>
            </a:r>
            <a:r>
              <a:rPr lang="en-GB" sz="2400" dirty="0" smtClean="0"/>
              <a:t>of around </a:t>
            </a:r>
            <a:r>
              <a:rPr lang="en-GB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60m</a:t>
            </a:r>
            <a:r>
              <a:rPr lang="en-GB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400" dirty="0" smtClean="0"/>
              <a:t>both planes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Dispersion of -2.3m and maximum of </a:t>
            </a:r>
            <a:r>
              <a:rPr lang="en-GB" sz="2400" b="1" dirty="0" smtClean="0">
                <a:solidFill>
                  <a:srgbClr val="0000FF"/>
                </a:solidFill>
              </a:rPr>
              <a:t>4.6m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Tunability between 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14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and </a:t>
            </a:r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16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in both planes but</a:t>
            </a:r>
            <a:r>
              <a:rPr lang="en-GB" sz="24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penalty on the beta function maxima</a:t>
            </a:r>
            <a:endParaRPr lang="en-GB" sz="2400" b="1" dirty="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sz="2400" dirty="0" smtClean="0"/>
              <a:t>Chromaticities of -21.5,   -32.2</a:t>
            </a:r>
            <a:endParaRPr lang="en-GB" sz="2400" b="1" dirty="0" smtClean="0">
              <a:solidFill>
                <a:srgbClr val="0000FF"/>
              </a:solidFill>
            </a:endParaRPr>
          </a:p>
        </p:txBody>
      </p:sp>
      <p:pic>
        <p:nvPicPr>
          <p:cNvPr id="24591" name="Picture 15"/>
          <p:cNvPicPr>
            <a:picLocks noChangeAspect="1" noChangeArrowheads="1"/>
          </p:cNvPicPr>
          <p:nvPr/>
        </p:nvPicPr>
        <p:blipFill>
          <a:blip r:embed="rId3"/>
          <a:srcRect l="10437" t="4641" r="15010" b="8860"/>
          <a:stretch>
            <a:fillRect/>
          </a:stretch>
        </p:blipFill>
        <p:spPr bwMode="auto">
          <a:xfrm>
            <a:off x="3568383" y="1285860"/>
            <a:ext cx="5575649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 bwMode="auto">
          <a:xfrm>
            <a:off x="4429124" y="1714488"/>
            <a:ext cx="3643338" cy="21431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smtClean="0"/>
              <a:t>PS2 Meeting, Y. Papaphilippou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287AFB14-A865-471B-A10F-06ACD29DAA8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/>
          <a:p>
            <a:r>
              <a:rPr lang="en-US" smtClean="0"/>
              <a:t>19/03/07</a:t>
            </a:r>
            <a:endParaRPr lang="en-US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04813"/>
            <a:ext cx="5976937" cy="407987"/>
          </a:xfrm>
        </p:spPr>
        <p:txBody>
          <a:bodyPr/>
          <a:lstStyle/>
          <a:p>
            <a:pPr eaLnBrk="1" hangingPunct="1"/>
            <a:r>
              <a:rPr lang="en-US" sz="3600" dirty="0" smtClean="0"/>
              <a:t>Chromaticity correction</a:t>
            </a:r>
            <a:endParaRPr lang="en-US" sz="1600" dirty="0" smtClean="0">
              <a:solidFill>
                <a:srgbClr val="00CCFF"/>
              </a:solidFill>
            </a:endParaRP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8" y="836613"/>
            <a:ext cx="5000628" cy="202088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Sextupoles of 0.4m long placed in the low beta doublet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 principle 2 families needed for chromaticity correction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</a:t>
            </a:r>
            <a:r>
              <a:rPr lang="en-US" sz="2400" dirty="0" smtClean="0"/>
              <a:t>econd-order </a:t>
            </a:r>
            <a:r>
              <a:rPr lang="en-US" sz="2400" dirty="0" smtClean="0"/>
              <a:t>chromaticity and off-momentum </a:t>
            </a:r>
            <a:r>
              <a:rPr lang="el-GR" sz="2400" dirty="0" smtClean="0"/>
              <a:t>β</a:t>
            </a:r>
            <a:r>
              <a:rPr lang="en-US" sz="2400" dirty="0" smtClean="0"/>
              <a:t>-beating not corrected</a:t>
            </a: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/>
          <a:srcRect l="9912" t="5263" r="13271" b="8772"/>
          <a:stretch>
            <a:fillRect/>
          </a:stretch>
        </p:blipFill>
        <p:spPr bwMode="auto">
          <a:xfrm>
            <a:off x="5572133" y="214290"/>
            <a:ext cx="3571899" cy="2822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Arrow Connector 10"/>
          <p:cNvCxnSpPr/>
          <p:nvPr/>
        </p:nvCxnSpPr>
        <p:spPr bwMode="auto">
          <a:xfrm rot="5400000">
            <a:off x="7073125" y="70620"/>
            <a:ext cx="285752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6572265" y="70620"/>
            <a:ext cx="500066" cy="214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400000">
            <a:off x="7348559" y="8706"/>
            <a:ext cx="295276" cy="2762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143108" y="6143644"/>
            <a:ext cx="1513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latin typeface="+mj-lt"/>
              </a:rPr>
              <a:t>δ</a:t>
            </a:r>
            <a:r>
              <a:rPr lang="en-US" sz="2000" b="1" dirty="0" smtClean="0">
                <a:latin typeface="+mj-lt"/>
              </a:rPr>
              <a:t>p/p=-0.5%</a:t>
            </a:r>
            <a:endParaRPr lang="en-US" sz="2000" b="1" dirty="0"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143637" y="499248"/>
            <a:ext cx="2500330" cy="71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67589" y="3357562"/>
            <a:ext cx="2832841" cy="1428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00826" y="6215082"/>
            <a:ext cx="1428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latin typeface="+mj-lt"/>
              </a:rPr>
              <a:t>δ</a:t>
            </a:r>
            <a:r>
              <a:rPr lang="en-US" sz="2000" b="1" dirty="0" smtClean="0">
                <a:latin typeface="+mj-lt"/>
              </a:rPr>
              <a:t>p/p=0.5%</a:t>
            </a:r>
            <a:endParaRPr lang="en-US" sz="2000" b="1" dirty="0">
              <a:latin typeface="+mj-lt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929190" y="3357562"/>
            <a:ext cx="2857520" cy="1428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l="10416" t="12906" r="15365" b="7814"/>
          <a:stretch>
            <a:fillRect/>
          </a:stretch>
        </p:blipFill>
        <p:spPr bwMode="auto">
          <a:xfrm>
            <a:off x="142844" y="3000372"/>
            <a:ext cx="4286280" cy="3233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 l="7813" t="14750" r="15364" b="7813"/>
          <a:stretch>
            <a:fillRect/>
          </a:stretch>
        </p:blipFill>
        <p:spPr bwMode="auto">
          <a:xfrm>
            <a:off x="4485254" y="3071810"/>
            <a:ext cx="451590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Rectangle 19"/>
          <p:cNvSpPr/>
          <p:nvPr/>
        </p:nvSpPr>
        <p:spPr bwMode="auto">
          <a:xfrm>
            <a:off x="785786" y="3000372"/>
            <a:ext cx="2857520" cy="1428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286380" y="3000372"/>
            <a:ext cx="2928958" cy="14287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en-US" smtClean="0"/>
              <a:t>PS2 Meeting, Y. Papaphilippou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/>
          <a:p>
            <a:pPr>
              <a:defRPr/>
            </a:pPr>
            <a:fld id="{633A1014-8FDC-4281-AEC8-119BD91ACE7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/>
          <a:p>
            <a:r>
              <a:rPr lang="en-US" smtClean="0"/>
              <a:t>19/03/07</a:t>
            </a:r>
            <a:endParaRPr lang="en-US"/>
          </a:p>
        </p:txBody>
      </p:sp>
      <p:sp>
        <p:nvSpPr>
          <p:cNvPr id="5" name="Rectangle 3"/>
          <p:cNvSpPr txBox="1">
            <a:spLocks noGrp="1" noChangeArrowheads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CC85350-FB43-4C43-A36A-560823A8A783}" type="slidenum">
              <a:rPr lang="en-US" sz="1400">
                <a:latin typeface="+mn-lt"/>
              </a:rPr>
              <a:pPr algn="r">
                <a:defRPr/>
              </a:pPr>
              <a:t>8</a:t>
            </a:fld>
            <a:endParaRPr lang="en-US" sz="1400">
              <a:latin typeface="+mn-lt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463" y="1052513"/>
            <a:ext cx="8820150" cy="3889375"/>
          </a:xfrm>
        </p:spPr>
        <p:txBody>
          <a:bodyPr/>
          <a:lstStyle/>
          <a:p>
            <a:pPr eaLnBrk="1" hangingPunct="1"/>
            <a:r>
              <a:rPr lang="en-GB" dirty="0" smtClean="0"/>
              <a:t>Optimise and correct chromaticity in NMC ring I (module with dispersion suppressor)</a:t>
            </a:r>
          </a:p>
          <a:p>
            <a:pPr eaLnBrk="1" hangingPunct="1"/>
            <a:r>
              <a:rPr lang="en-GB" dirty="0" smtClean="0"/>
              <a:t>Optimise sextupole strength and working point for good dynamic aperture</a:t>
            </a:r>
          </a:p>
          <a:p>
            <a:pPr eaLnBrk="1" hangingPunct="1"/>
            <a:r>
              <a:rPr lang="en-GB" dirty="0" smtClean="0"/>
              <a:t>Introduce non-linear correction schemes</a:t>
            </a: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404813"/>
            <a:ext cx="8229600" cy="450850"/>
          </a:xfrm>
        </p:spPr>
        <p:txBody>
          <a:bodyPr/>
          <a:lstStyle/>
          <a:p>
            <a:pPr eaLnBrk="1" hangingPunct="1"/>
            <a:r>
              <a:rPr lang="en-US" sz="3600" smtClean="0"/>
              <a:t>Next steps</a:t>
            </a:r>
            <a:endParaRPr lang="en-US" sz="1600" smtClean="0">
              <a:solidFill>
                <a:srgbClr val="00CC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True"/>
  <p:tag name="USEBOLDAMS" val="True"/>
  <p:tag name="DEFAULTDISPLAYSOURCE" val="\documentclass{slides}\pagestyle{empty}&#10;\begin{document}&#10;\end{document}&#10;"/>
  <p:tag name="TEX2PS" val="latex $(base).tex; dvips -D $(res) -E -o $(base).ps $(base).dvi"/>
  <p:tag name="TEX2PSBATCH" val="latex --interaction=nonstopmode $(base).tex; dvips -D $(res) -E -o $(base).ps $(base).dvi"/>
  <p:tag name="DEFAULTBITMAP" val="bmpmono"/>
  <p:tag name="DEFAULTBLEND" val="False"/>
  <p:tag name="DEFAULTTRANSPARENT" val="False"/>
  <p:tag name="DEFAULTRESOLUTION" val="300"/>
  <p:tag name="DEFAULTMAGNIFICATION" val="2"/>
  <p:tag name="DEFAULTFONTSIZE" val="12"/>
  <p:tag name="DEFAULTWIDTH" val="579"/>
  <p:tag name="DEFAULTHEIGHT" val="493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35764</TotalTime>
  <Words>479</Words>
  <Application>Microsoft PowerPoint</Application>
  <PresentationFormat>On-screen Show (4:3)</PresentationFormat>
  <Paragraphs>72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Optics optimization and chromaticity correction in PS2 NMC rings</vt:lpstr>
      <vt:lpstr>Outline</vt:lpstr>
      <vt:lpstr>The NMC ring II</vt:lpstr>
      <vt:lpstr>Optimizing the arc module</vt:lpstr>
      <vt:lpstr>Arc  and straight section</vt:lpstr>
      <vt:lpstr>The NMC ring II</vt:lpstr>
      <vt:lpstr>Chromaticity correction</vt:lpstr>
      <vt:lpstr>Next steps</vt:lpstr>
    </vt:vector>
  </TitlesOfParts>
  <Company>SNS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FACILITIES OVERVIEW</dc:title>
  <dc:creator>Yannis Papaphilippou</dc:creator>
  <cp:lastModifiedBy>yannis</cp:lastModifiedBy>
  <cp:revision>2256</cp:revision>
  <cp:lastPrinted>2001-01-29T19:54:41Z</cp:lastPrinted>
  <dcterms:created xsi:type="dcterms:W3CDTF">2000-02-17T14:31:25Z</dcterms:created>
  <dcterms:modified xsi:type="dcterms:W3CDTF">2008-04-08T12:18:34Z</dcterms:modified>
</cp:coreProperties>
</file>