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8"/>
  </p:notesMasterIdLst>
  <p:handoutMasterIdLst>
    <p:handoutMasterId r:id="rId19"/>
  </p:handoutMasterIdLst>
  <p:sldIdLst>
    <p:sldId id="257" r:id="rId2"/>
    <p:sldId id="479" r:id="rId3"/>
    <p:sldId id="496" r:id="rId4"/>
    <p:sldId id="490" r:id="rId5"/>
    <p:sldId id="447" r:id="rId6"/>
    <p:sldId id="497" r:id="rId7"/>
    <p:sldId id="498" r:id="rId8"/>
    <p:sldId id="499" r:id="rId9"/>
    <p:sldId id="500" r:id="rId10"/>
    <p:sldId id="501" r:id="rId11"/>
    <p:sldId id="502" r:id="rId12"/>
    <p:sldId id="503" r:id="rId13"/>
    <p:sldId id="504" r:id="rId14"/>
    <p:sldId id="505" r:id="rId15"/>
    <p:sldId id="493" r:id="rId16"/>
    <p:sldId id="476" r:id="rId17"/>
  </p:sldIdLst>
  <p:sldSz cx="9144000" cy="6858000" type="screen4x3"/>
  <p:notesSz cx="6731000" cy="9856788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CCFF"/>
    <a:srgbClr val="008000"/>
    <a:srgbClr val="800080"/>
    <a:srgbClr val="66FF33"/>
    <a:srgbClr val="FFFF00"/>
    <a:srgbClr val="FF33CC"/>
    <a:srgbClr val="00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043" autoAdjust="0"/>
    <p:restoredTop sz="86395" autoAdjust="0"/>
  </p:normalViewPr>
  <p:slideViewPr>
    <p:cSldViewPr>
      <p:cViewPr varScale="1">
        <p:scale>
          <a:sx n="94" d="100"/>
          <a:sy n="94" d="100"/>
        </p:scale>
        <p:origin x="-4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692" y="-66"/>
      </p:cViewPr>
      <p:guideLst>
        <p:guide orient="horz" pos="3103"/>
        <p:guide pos="211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42" tIns="46422" rIns="92842" bIns="46422" numCol="1" anchor="t" anchorCtr="0" compatLnSpc="1">
            <a:prstTxWarp prst="textNoShape">
              <a:avLst/>
            </a:prstTxWarp>
          </a:bodyPr>
          <a:lstStyle>
            <a:lvl1pPr algn="l" defTabSz="925513" eaLnBrk="1" hangingPunct="1">
              <a:defRPr sz="12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62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42" tIns="46422" rIns="92842" bIns="46422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4663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42" tIns="46422" rIns="92842" bIns="46422" numCol="1" anchor="b" anchorCtr="0" compatLnSpc="1">
            <a:prstTxWarp prst="textNoShape">
              <a:avLst/>
            </a:prstTxWarp>
          </a:bodyPr>
          <a:lstStyle>
            <a:lvl1pPr algn="l" defTabSz="925513" eaLnBrk="1" hangingPunct="1">
              <a:defRPr sz="12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64663"/>
            <a:ext cx="29162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42" tIns="46422" rIns="92842" bIns="46422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Helvetica" pitchFamily="34" charset="0"/>
              </a:defRPr>
            </a:lvl1pPr>
          </a:lstStyle>
          <a:p>
            <a:pPr>
              <a:defRPr/>
            </a:pPr>
            <a:fld id="{EE294367-CF69-430E-948A-C7C45E580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1" tIns="45655" rIns="91311" bIns="45655" numCol="1" anchor="t" anchorCtr="0" compatLnSpc="1">
            <a:prstTxWarp prst="textNoShape">
              <a:avLst/>
            </a:prstTxWarp>
          </a:bodyPr>
          <a:lstStyle>
            <a:lvl1pPr algn="l" defTabSz="911225" eaLnBrk="1" hangingPunct="1">
              <a:defRPr sz="12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3175" y="0"/>
            <a:ext cx="2933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1" tIns="45655" rIns="91311" bIns="45655" numCol="1" anchor="t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2175" y="725488"/>
            <a:ext cx="4967288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9475" y="4694238"/>
            <a:ext cx="4987925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1" tIns="45655" rIns="91311" bIns="456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0063"/>
            <a:ext cx="2933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1" tIns="45655" rIns="91311" bIns="45655" numCol="1" anchor="b" anchorCtr="0" compatLnSpc="1">
            <a:prstTxWarp prst="textNoShape">
              <a:avLst/>
            </a:prstTxWarp>
          </a:bodyPr>
          <a:lstStyle>
            <a:lvl1pPr algn="l" defTabSz="911225" eaLnBrk="1" hangingPunct="1">
              <a:defRPr sz="12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3175" y="9390063"/>
            <a:ext cx="2933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1" tIns="45655" rIns="91311" bIns="45655" numCol="1" anchor="b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>
                <a:latin typeface="Helvetica" pitchFamily="34" charset="0"/>
              </a:defRPr>
            </a:lvl1pPr>
          </a:lstStyle>
          <a:p>
            <a:pPr>
              <a:defRPr/>
            </a:pPr>
            <a:fld id="{973AAC4E-91E6-4958-945E-154985768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C2C53F-4F54-41E7-9FD0-7CFF436A5A99}" type="slidenum">
              <a:rPr lang="en-US" smtClean="0">
                <a:latin typeface="Helvetica"/>
              </a:rPr>
              <a:pPr/>
              <a:t>15</a:t>
            </a:fld>
            <a:endParaRPr lang="en-US" smtClean="0">
              <a:latin typeface="Helvetica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4EFD08-B711-464C-9503-1C7278A09BEC}" type="slidenum">
              <a:rPr lang="en-US" smtClean="0">
                <a:latin typeface="Helvetica"/>
              </a:rPr>
              <a:pPr/>
              <a:t>3</a:t>
            </a:fld>
            <a:endParaRPr lang="en-US" smtClean="0">
              <a:latin typeface="Helvetica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4EDE66-0F56-4B15-AF74-37B5C9BBF736}" type="slidenum">
              <a:rPr lang="en-US" smtClean="0">
                <a:latin typeface="Helvetica"/>
              </a:rPr>
              <a:pPr/>
              <a:t>4</a:t>
            </a:fld>
            <a:endParaRPr lang="en-US" smtClean="0">
              <a:latin typeface="Helvetica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D63CA7-7FDC-4716-912C-EF284936CFF5}" type="slidenum">
              <a:rPr lang="en-US" smtClean="0">
                <a:latin typeface="Helvetica"/>
              </a:rPr>
              <a:pPr/>
              <a:t>5</a:t>
            </a:fld>
            <a:endParaRPr lang="en-US" smtClean="0">
              <a:latin typeface="Helvetica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esgard.lal.in2p3.fr/Project/Activities/Current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07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075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6" name="Rectangle 3076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400">
                <a:latin typeface="Times New Roman" pitchFamily="18" charset="0"/>
              </a:endParaRPr>
            </a:p>
          </p:txBody>
        </p:sp>
        <p:grpSp>
          <p:nvGrpSpPr>
            <p:cNvPr id="7" name="Group 3077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3078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9" name="Rectangle 3079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3080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3081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3082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3083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3084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3085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3086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3087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8" name="Rectangle 3130"/>
          <p:cNvSpPr>
            <a:spLocks noChangeArrowheads="1"/>
          </p:cNvSpPr>
          <p:nvPr/>
        </p:nvSpPr>
        <p:spPr bwMode="auto">
          <a:xfrm>
            <a:off x="4060825" y="3017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>
              <a:latin typeface="Arial" charset="0"/>
            </a:endParaRPr>
          </a:p>
        </p:txBody>
      </p:sp>
      <p:sp>
        <p:nvSpPr>
          <p:cNvPr id="19" name="Rectangle 3131"/>
          <p:cNvSpPr>
            <a:spLocks noChangeArrowheads="1"/>
          </p:cNvSpPr>
          <p:nvPr/>
        </p:nvSpPr>
        <p:spPr bwMode="auto">
          <a:xfrm>
            <a:off x="3678238" y="2630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>
              <a:latin typeface="Arial" charset="0"/>
            </a:endParaRPr>
          </a:p>
        </p:txBody>
      </p:sp>
      <p:pic>
        <p:nvPicPr>
          <p:cNvPr id="20" name="Picture 9" descr="cern_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48663" y="0"/>
            <a:ext cx="795337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 descr="care-logo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87438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8547" name="Rectangle 3091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8548" name="Rectangle 3092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7750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27751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27751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7751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7751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27751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7751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27751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27751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860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7558" name="Rectangle 54"/>
          <p:cNvSpPr>
            <a:spLocks noChangeArrowheads="1"/>
          </p:cNvSpPr>
          <p:nvPr/>
        </p:nvSpPr>
        <p:spPr bwMode="auto">
          <a:xfrm>
            <a:off x="4060825" y="3017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>
              <a:latin typeface="Arial" charset="0"/>
            </a:endParaRPr>
          </a:p>
        </p:txBody>
      </p:sp>
      <p:sp>
        <p:nvSpPr>
          <p:cNvPr id="277559" name="Rectangle 55"/>
          <p:cNvSpPr>
            <a:spLocks noChangeArrowheads="1"/>
          </p:cNvSpPr>
          <p:nvPr/>
        </p:nvSpPr>
        <p:spPr bwMode="auto">
          <a:xfrm>
            <a:off x="3678238" y="2630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n-US">
              <a:latin typeface="Arial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1">
                <a:solidFill>
                  <a:srgbClr val="000099"/>
                </a:solidFill>
                <a:latin typeface="Garamond" pitchFamily="18" charset="0"/>
              </a:rPr>
              <a:t>February 20, 2008</a:t>
            </a: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2362200" y="6553200"/>
            <a:ext cx="525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400" b="1">
                <a:solidFill>
                  <a:srgbClr val="000099"/>
                </a:solidFill>
                <a:latin typeface="Garamond" pitchFamily="18" charset="0"/>
              </a:rPr>
              <a:t>Optics Considerations for PS2– Dejan Trbojevic</a:t>
            </a:r>
          </a:p>
          <a:p>
            <a:pPr algn="ctr"/>
            <a:endParaRPr lang="en-US" sz="1400" b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1045" name="Rectangle 21"/>
          <p:cNvSpPr>
            <a:spLocks noGrp="1" noChangeArrowheads="1"/>
          </p:cNvSpPr>
          <p:nvPr userDrawn="1"/>
        </p:nvSpPr>
        <p:spPr bwMode="auto">
          <a:xfrm>
            <a:off x="8610600" y="6629400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/>
            <a:fld id="{DD4D6436-4964-4047-A7B9-618C456B0D8C}" type="slidenum">
              <a:rPr lang="de-AT" sz="12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pPr algn="r" eaLnBrk="0" hangingPunct="0"/>
              <a:t>‹#›</a:t>
            </a:fld>
            <a:endParaRPr lang="de-AT" sz="120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39975" y="1811338"/>
            <a:ext cx="6840538" cy="2303462"/>
          </a:xfrm>
        </p:spPr>
        <p:txBody>
          <a:bodyPr/>
          <a:lstStyle/>
          <a:p>
            <a:pPr algn="ctr" eaLnBrk="1" hangingPunct="1"/>
            <a:r>
              <a:rPr lang="en-US" sz="3600" b="0" smtClean="0"/>
              <a:t>Optics considerations for PS2</a:t>
            </a:r>
          </a:p>
        </p:txBody>
      </p:sp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0" y="5686425"/>
            <a:ext cx="91440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SzPct val="120000"/>
            </a:pPr>
            <a:r>
              <a:rPr lang="en-US" sz="2400" b="1">
                <a:solidFill>
                  <a:srgbClr val="000066"/>
                </a:solidFill>
                <a:latin typeface="Garamond" pitchFamily="18" charset="0"/>
              </a:rPr>
              <a:t>February 20, 2008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2643188" y="188913"/>
            <a:ext cx="42148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900" b="1">
              <a:latin typeface="Helvetica"/>
            </a:endParaRPr>
          </a:p>
        </p:txBody>
      </p:sp>
      <p:sp>
        <p:nvSpPr>
          <p:cNvPr id="18436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0" y="4373563"/>
            <a:ext cx="9144000" cy="9128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smtClean="0">
                <a:solidFill>
                  <a:srgbClr val="000066"/>
                </a:solidFill>
              </a:rPr>
              <a:t>Dejan Trbojevic, Yannis Papaphilippou, and Ricardo de Maria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r>
              <a:rPr lang="en-US" sz="2800" smtClean="0"/>
              <a:t>The matching </a:t>
            </a:r>
            <a:r>
              <a:rPr lang="en-US" sz="2800" smtClean="0">
                <a:solidFill>
                  <a:srgbClr val="FF3300"/>
                </a:solidFill>
              </a:rPr>
              <a:t>X-cell</a:t>
            </a:r>
            <a:r>
              <a:rPr lang="en-US" sz="2800" smtClean="0"/>
              <a:t> to the zero-dispersion straight</a:t>
            </a:r>
          </a:p>
        </p:txBody>
      </p:sp>
      <p:pic>
        <p:nvPicPr>
          <p:cNvPr id="92163" name="Picture 3" descr="C:\Documents and Settings\dejan.C-AD\My Documents\NewDesign\PS2\X_Module_MAD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990600"/>
            <a:ext cx="7829550" cy="5537200"/>
          </a:xfrm>
          <a:prstGeom prst="rect">
            <a:avLst/>
          </a:prstGeom>
          <a:noFill/>
        </p:spPr>
      </p:pic>
      <p:sp>
        <p:nvSpPr>
          <p:cNvPr id="92164" name="Line 4"/>
          <p:cNvSpPr>
            <a:spLocks noChangeShapeType="1"/>
          </p:cNvSpPr>
          <p:nvPr/>
        </p:nvSpPr>
        <p:spPr bwMode="auto">
          <a:xfrm>
            <a:off x="1981200" y="990600"/>
            <a:ext cx="2438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686800" cy="381000"/>
          </a:xfrm>
        </p:spPr>
        <p:txBody>
          <a:bodyPr/>
          <a:lstStyle/>
          <a:p>
            <a:r>
              <a:rPr lang="en-US" sz="2800" smtClean="0"/>
              <a:t>Matching </a:t>
            </a:r>
            <a:r>
              <a:rPr lang="en-US" sz="2800" smtClean="0">
                <a:solidFill>
                  <a:srgbClr val="FF3300"/>
                </a:solidFill>
              </a:rPr>
              <a:t>M-cell</a:t>
            </a:r>
            <a:r>
              <a:rPr lang="en-US" sz="2800" smtClean="0"/>
              <a:t> from X to the basic module in the arcs</a:t>
            </a:r>
          </a:p>
        </p:txBody>
      </p:sp>
      <p:pic>
        <p:nvPicPr>
          <p:cNvPr id="93187" name="Picture 3" descr="C:\Documents and Settings\dejan.C-AD\My Documents\NewDesign\PS2\M_Module_MAD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990600"/>
            <a:ext cx="7477125" cy="5508625"/>
          </a:xfrm>
          <a:prstGeom prst="rect">
            <a:avLst/>
          </a:prstGeom>
          <a:noFill/>
        </p:spPr>
      </p:pic>
      <p:sp>
        <p:nvSpPr>
          <p:cNvPr id="93188" name="Line 4"/>
          <p:cNvSpPr>
            <a:spLocks noChangeShapeType="1"/>
          </p:cNvSpPr>
          <p:nvPr/>
        </p:nvSpPr>
        <p:spPr bwMode="auto">
          <a:xfrm>
            <a:off x="4267200" y="990600"/>
            <a:ext cx="1828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381000"/>
          </a:xfrm>
        </p:spPr>
        <p:txBody>
          <a:bodyPr/>
          <a:lstStyle/>
          <a:p>
            <a:r>
              <a:rPr lang="en-US" sz="2800" smtClean="0"/>
              <a:t>Half of the zero dispersion straight section</a:t>
            </a:r>
          </a:p>
        </p:txBody>
      </p:sp>
      <p:pic>
        <p:nvPicPr>
          <p:cNvPr id="94212" name="Picture 4" descr="C:\Documents and Settings\dejan.C-AD\My Documents\NewDesign\PS2\HalfStraigh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914400"/>
            <a:ext cx="5781675" cy="56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1028" descr="C:\Documents and Settings\dejan.C-AD\My Documents\NewDesign\PS2\RING_February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990600"/>
            <a:ext cx="7620000" cy="5468938"/>
          </a:xfrm>
          <a:prstGeom prst="rect">
            <a:avLst/>
          </a:prstGeom>
          <a:noFill/>
        </p:spPr>
      </p:pic>
      <p:sp>
        <p:nvSpPr>
          <p:cNvPr id="95238" name="Text Box 1030"/>
          <p:cNvSpPr txBox="1">
            <a:spLocks noChangeArrowheads="1"/>
          </p:cNvSpPr>
          <p:nvPr/>
        </p:nvSpPr>
        <p:spPr bwMode="auto">
          <a:xfrm>
            <a:off x="0" y="5719763"/>
            <a:ext cx="2843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66"/>
                </a:solidFill>
                <a:latin typeface="Symbol" pitchFamily="18" charset="2"/>
              </a:rPr>
              <a:t>n</a:t>
            </a:r>
            <a:r>
              <a:rPr lang="en-US" b="1" baseline="-10000">
                <a:solidFill>
                  <a:srgbClr val="000066"/>
                </a:solidFill>
                <a:latin typeface="Garamond" pitchFamily="18" charset="0"/>
              </a:rPr>
              <a:t>x </a:t>
            </a:r>
            <a:r>
              <a:rPr lang="en-US" b="1">
                <a:solidFill>
                  <a:srgbClr val="000066"/>
                </a:solidFill>
                <a:latin typeface="Garamond" pitchFamily="18" charset="0"/>
              </a:rPr>
              <a:t>= 16.598 + 70. </a:t>
            </a:r>
            <a:r>
              <a:rPr lang="en-US" b="1">
                <a:solidFill>
                  <a:srgbClr val="000066"/>
                </a:solidFill>
                <a:latin typeface="Symbol" pitchFamily="18" charset="2"/>
              </a:rPr>
              <a:t>e</a:t>
            </a:r>
            <a:r>
              <a:rPr lang="en-US" b="1" baseline="-10000">
                <a:solidFill>
                  <a:srgbClr val="000066"/>
                </a:solidFill>
                <a:latin typeface="Garamond" pitchFamily="18" charset="0"/>
              </a:rPr>
              <a:t>x</a:t>
            </a:r>
            <a:r>
              <a:rPr lang="en-US" b="1">
                <a:solidFill>
                  <a:srgbClr val="000066"/>
                </a:solidFill>
                <a:latin typeface="Garamond" pitchFamily="18" charset="0"/>
              </a:rPr>
              <a:t> + 59.1 </a:t>
            </a:r>
            <a:r>
              <a:rPr lang="en-US" b="1">
                <a:solidFill>
                  <a:srgbClr val="000066"/>
                </a:solidFill>
                <a:latin typeface="Symbol" pitchFamily="18" charset="2"/>
              </a:rPr>
              <a:t>e</a:t>
            </a:r>
            <a:r>
              <a:rPr lang="en-US" b="1" baseline="-10000">
                <a:solidFill>
                  <a:srgbClr val="000066"/>
                </a:solidFill>
                <a:latin typeface="Garamond" pitchFamily="18" charset="0"/>
              </a:rPr>
              <a:t>y</a:t>
            </a:r>
            <a:endParaRPr lang="en-US" b="1">
              <a:solidFill>
                <a:srgbClr val="000066"/>
              </a:solidFill>
              <a:latin typeface="Garamond" pitchFamily="18" charset="0"/>
            </a:endParaRPr>
          </a:p>
          <a:p>
            <a:r>
              <a:rPr lang="en-US" b="1">
                <a:solidFill>
                  <a:srgbClr val="000066"/>
                </a:solidFill>
                <a:latin typeface="Symbol" pitchFamily="18" charset="2"/>
              </a:rPr>
              <a:t>n</a:t>
            </a:r>
            <a:r>
              <a:rPr lang="en-US" b="1" baseline="-10000">
                <a:solidFill>
                  <a:srgbClr val="000066"/>
                </a:solidFill>
                <a:latin typeface="Garamond" pitchFamily="18" charset="0"/>
              </a:rPr>
              <a:t>y </a:t>
            </a:r>
            <a:r>
              <a:rPr lang="en-US" b="1">
                <a:solidFill>
                  <a:srgbClr val="000066"/>
                </a:solidFill>
                <a:latin typeface="Garamond" pitchFamily="18" charset="0"/>
              </a:rPr>
              <a:t>= 12.405 + 59.1 </a:t>
            </a:r>
            <a:r>
              <a:rPr lang="en-US" b="1">
                <a:solidFill>
                  <a:srgbClr val="000066"/>
                </a:solidFill>
                <a:latin typeface="Symbol" pitchFamily="18" charset="2"/>
              </a:rPr>
              <a:t>e</a:t>
            </a:r>
            <a:r>
              <a:rPr lang="en-US" b="1" baseline="-10000">
                <a:solidFill>
                  <a:srgbClr val="000066"/>
                </a:solidFill>
                <a:latin typeface="Garamond" pitchFamily="18" charset="0"/>
              </a:rPr>
              <a:t>x</a:t>
            </a:r>
            <a:r>
              <a:rPr lang="en-US" b="1">
                <a:solidFill>
                  <a:srgbClr val="000066"/>
                </a:solidFill>
                <a:latin typeface="Garamond" pitchFamily="18" charset="0"/>
              </a:rPr>
              <a:t> + 80 </a:t>
            </a:r>
            <a:r>
              <a:rPr lang="en-US" b="1">
                <a:solidFill>
                  <a:srgbClr val="000066"/>
                </a:solidFill>
                <a:latin typeface="Symbol" pitchFamily="18" charset="2"/>
              </a:rPr>
              <a:t>e</a:t>
            </a:r>
            <a:r>
              <a:rPr lang="en-US" b="1" baseline="-10000">
                <a:solidFill>
                  <a:srgbClr val="000066"/>
                </a:solidFill>
                <a:latin typeface="Garamond" pitchFamily="18" charset="0"/>
              </a:rPr>
              <a:t>y</a:t>
            </a:r>
          </a:p>
        </p:txBody>
      </p:sp>
      <p:sp>
        <p:nvSpPr>
          <p:cNvPr id="95239" name="Text Box 1031"/>
          <p:cNvSpPr txBox="1">
            <a:spLocks noChangeArrowheads="1"/>
          </p:cNvSpPr>
          <p:nvPr/>
        </p:nvSpPr>
        <p:spPr bwMode="auto">
          <a:xfrm>
            <a:off x="60325" y="4773613"/>
            <a:ext cx="26828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000066"/>
                </a:solidFill>
                <a:latin typeface="Garamond" pitchFamily="18" charset="0"/>
              </a:rPr>
              <a:t>The amplitude tune </a:t>
            </a:r>
          </a:p>
          <a:p>
            <a:r>
              <a:rPr lang="en-US" b="1">
                <a:solidFill>
                  <a:srgbClr val="000066"/>
                </a:solidFill>
                <a:latin typeface="Garamond" pitchFamily="18" charset="0"/>
              </a:rPr>
              <a:t>shift by the sextupoles second order tune shift:</a:t>
            </a:r>
          </a:p>
        </p:txBody>
      </p:sp>
      <p:sp>
        <p:nvSpPr>
          <p:cNvPr id="952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686800" cy="533400"/>
          </a:xfrm>
        </p:spPr>
        <p:txBody>
          <a:bodyPr/>
          <a:lstStyle/>
          <a:p>
            <a:r>
              <a:rPr lang="en-US" sz="2800" smtClean="0"/>
              <a:t>Racetrack PS2 without transition crossing: </a:t>
            </a:r>
            <a:r>
              <a:rPr lang="en-US" sz="2800" smtClean="0">
                <a:latin typeface="Symbol" pitchFamily="18" charset="2"/>
              </a:rPr>
              <a:t>g</a:t>
            </a:r>
            <a:r>
              <a:rPr lang="en-US" sz="2800" baseline="-25000" smtClean="0"/>
              <a:t>t</a:t>
            </a:r>
            <a:r>
              <a:rPr lang="en-US" sz="2800" smtClean="0"/>
              <a:t>= i 13.1</a:t>
            </a:r>
          </a:p>
        </p:txBody>
      </p:sp>
      <p:sp>
        <p:nvSpPr>
          <p:cNvPr id="95240" name="Text Box 1032"/>
          <p:cNvSpPr txBox="1">
            <a:spLocks noChangeArrowheads="1"/>
          </p:cNvSpPr>
          <p:nvPr/>
        </p:nvSpPr>
        <p:spPr bwMode="auto">
          <a:xfrm>
            <a:off x="0" y="1143000"/>
            <a:ext cx="3027363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2"/>
                </a:solidFill>
                <a:latin typeface="Garamond" pitchFamily="18" charset="0"/>
              </a:rPr>
              <a:t>Chromaticities:</a:t>
            </a:r>
          </a:p>
          <a:p>
            <a:r>
              <a:rPr lang="en-US" sz="2000">
                <a:solidFill>
                  <a:schemeClr val="bg2"/>
                </a:solidFill>
                <a:latin typeface="Symbol" pitchFamily="18" charset="2"/>
              </a:rPr>
              <a:t>x</a:t>
            </a:r>
            <a:r>
              <a:rPr lang="en-US" sz="2000" baseline="-10000">
                <a:solidFill>
                  <a:schemeClr val="bg2"/>
                </a:solidFill>
                <a:latin typeface="Garamond" pitchFamily="18" charset="0"/>
              </a:rPr>
              <a:t>x</a:t>
            </a:r>
            <a:r>
              <a:rPr lang="en-US" sz="2000">
                <a:solidFill>
                  <a:schemeClr val="bg2"/>
                </a:solidFill>
                <a:latin typeface="Garamond" pitchFamily="18" charset="0"/>
              </a:rPr>
              <a:t> =</a:t>
            </a: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-24.1,</a:t>
            </a:r>
            <a:r>
              <a:rPr lang="en-US" sz="2000">
                <a:solidFill>
                  <a:schemeClr val="bg2"/>
                </a:solidFill>
                <a:latin typeface="Symbol" pitchFamily="18" charset="2"/>
              </a:rPr>
              <a:t>x</a:t>
            </a:r>
            <a:r>
              <a:rPr lang="en-US" sz="2000" baseline="-10000">
                <a:solidFill>
                  <a:schemeClr val="bg2"/>
                </a:solidFill>
                <a:latin typeface="Garamond" pitchFamily="18" charset="0"/>
              </a:rPr>
              <a:t>y</a:t>
            </a:r>
            <a:r>
              <a:rPr lang="en-US" sz="2000">
                <a:solidFill>
                  <a:schemeClr val="bg2"/>
                </a:solidFill>
                <a:latin typeface="Garamond" pitchFamily="18" charset="0"/>
              </a:rPr>
              <a:t> =</a:t>
            </a: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-16.5, </a:t>
            </a:r>
            <a:br>
              <a:rPr lang="en-US" sz="2000">
                <a:solidFill>
                  <a:schemeClr val="bg2"/>
                </a:solidFill>
                <a:latin typeface="Courier New" pitchFamily="49" charset="0"/>
              </a:rPr>
            </a:b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Circumference:</a:t>
            </a:r>
          </a:p>
          <a:p>
            <a:r>
              <a:rPr lang="en-US" sz="2000">
                <a:solidFill>
                  <a:schemeClr val="bg2"/>
                </a:solidFill>
                <a:latin typeface="Garamond" pitchFamily="18" charset="0"/>
              </a:rPr>
              <a:t>C=1346 m </a:t>
            </a:r>
          </a:p>
          <a:p>
            <a:r>
              <a:rPr lang="en-US" sz="2000">
                <a:solidFill>
                  <a:schemeClr val="bg2"/>
                </a:solidFill>
                <a:latin typeface="Garamond" pitchFamily="18" charset="0"/>
              </a:rPr>
              <a:t>Maximae of </a:t>
            </a:r>
          </a:p>
          <a:p>
            <a:r>
              <a:rPr lang="en-US" sz="2000">
                <a:solidFill>
                  <a:schemeClr val="bg2"/>
                </a:solidFill>
                <a:latin typeface="Garamond" pitchFamily="18" charset="0"/>
              </a:rPr>
              <a:t>betatron functions:</a:t>
            </a:r>
            <a:br>
              <a:rPr lang="en-US" sz="2000">
                <a:solidFill>
                  <a:schemeClr val="bg2"/>
                </a:solidFill>
                <a:latin typeface="Garamond" pitchFamily="18" charset="0"/>
              </a:rPr>
            </a:br>
            <a:r>
              <a:rPr lang="en-US" sz="2000">
                <a:solidFill>
                  <a:schemeClr val="bg2"/>
                </a:solidFill>
                <a:latin typeface="Symbol" pitchFamily="18" charset="2"/>
              </a:rPr>
              <a:t>b</a:t>
            </a:r>
            <a:r>
              <a:rPr lang="en-US" sz="2000" baseline="-10000">
                <a:solidFill>
                  <a:schemeClr val="bg2"/>
                </a:solidFill>
                <a:latin typeface="Garamond" pitchFamily="18" charset="0"/>
              </a:rPr>
              <a:t>x_max</a:t>
            </a:r>
            <a:r>
              <a:rPr lang="en-US" sz="2000">
                <a:solidFill>
                  <a:schemeClr val="bg2"/>
                </a:solidFill>
                <a:latin typeface="Garamond" pitchFamily="18" charset="0"/>
              </a:rPr>
              <a:t>=32 m, </a:t>
            </a:r>
          </a:p>
          <a:p>
            <a:r>
              <a:rPr lang="en-US" sz="2000">
                <a:solidFill>
                  <a:schemeClr val="bg2"/>
                </a:solidFill>
                <a:latin typeface="Symbol" pitchFamily="18" charset="2"/>
              </a:rPr>
              <a:t>b</a:t>
            </a:r>
            <a:r>
              <a:rPr lang="en-US" sz="2000" baseline="-10000">
                <a:solidFill>
                  <a:schemeClr val="bg2"/>
                </a:solidFill>
                <a:latin typeface="Garamond" pitchFamily="18" charset="0"/>
              </a:rPr>
              <a:t>y_max</a:t>
            </a:r>
            <a:r>
              <a:rPr lang="en-US" sz="2000">
                <a:solidFill>
                  <a:schemeClr val="bg2"/>
                </a:solidFill>
                <a:latin typeface="Garamond" pitchFamily="18" charset="0"/>
              </a:rPr>
              <a:t> =34.3 m,</a:t>
            </a:r>
          </a:p>
          <a:p>
            <a:endParaRPr lang="en-US" sz="2000">
              <a:solidFill>
                <a:schemeClr val="bg2"/>
              </a:solidFill>
              <a:latin typeface="Garamond" pitchFamily="18" charset="0"/>
            </a:endParaRPr>
          </a:p>
          <a:p>
            <a:r>
              <a:rPr lang="en-US" sz="2000">
                <a:solidFill>
                  <a:schemeClr val="bg2"/>
                </a:solidFill>
                <a:latin typeface="Garamond" pitchFamily="18" charset="0"/>
              </a:rPr>
              <a:t>Dispersion:</a:t>
            </a:r>
          </a:p>
          <a:p>
            <a:r>
              <a:rPr lang="en-US" sz="2000">
                <a:solidFill>
                  <a:schemeClr val="bg2"/>
                </a:solidFill>
                <a:latin typeface="Garamond" pitchFamily="18" charset="0"/>
              </a:rPr>
              <a:t> -2.45 m &lt; D</a:t>
            </a:r>
            <a:r>
              <a:rPr lang="en-US" sz="2000" baseline="-10000">
                <a:solidFill>
                  <a:schemeClr val="bg2"/>
                </a:solidFill>
                <a:latin typeface="Garamond" pitchFamily="18" charset="0"/>
              </a:rPr>
              <a:t>x</a:t>
            </a:r>
            <a:r>
              <a:rPr lang="en-US" sz="2000">
                <a:solidFill>
                  <a:schemeClr val="bg2"/>
                </a:solidFill>
                <a:latin typeface="Garamond" pitchFamily="18" charset="0"/>
              </a:rPr>
              <a:t> &lt; 2.1 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304800"/>
          </a:xfrm>
        </p:spPr>
        <p:txBody>
          <a:bodyPr/>
          <a:lstStyle/>
          <a:p>
            <a:r>
              <a:rPr lang="en-US" sz="2800" smtClean="0"/>
              <a:t>Betatron Functions in the whole ring</a:t>
            </a:r>
          </a:p>
        </p:txBody>
      </p:sp>
      <p:pic>
        <p:nvPicPr>
          <p:cNvPr id="96259" name="Picture 3" descr="C:\Documents and Settings\dejan.C-AD\My Documents\NewDesign\PS2\RING_February20_MAD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838200"/>
            <a:ext cx="8229600" cy="5810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3"/>
          <a:srcRect l="5176" t="12366" r="8627"/>
          <a:stretch>
            <a:fillRect/>
          </a:stretch>
        </p:blipFill>
        <p:spPr bwMode="auto">
          <a:xfrm>
            <a:off x="0" y="7938"/>
            <a:ext cx="91440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187325"/>
            <a:ext cx="1936750" cy="739775"/>
          </a:xfrm>
          <a:solidFill>
            <a:schemeClr val="accent1"/>
          </a:solidFill>
        </p:spPr>
        <p:txBody>
          <a:bodyPr/>
          <a:lstStyle/>
          <a:p>
            <a:r>
              <a:rPr lang="en-US" smtClean="0"/>
              <a:t>Layout</a:t>
            </a:r>
          </a:p>
        </p:txBody>
      </p:sp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614363" y="3386138"/>
            <a:ext cx="4927600" cy="2927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en-US" sz="2400">
                <a:solidFill>
                  <a:schemeClr val="bg2"/>
                </a:solidFill>
                <a:latin typeface="Garamond" pitchFamily="18" charset="0"/>
              </a:rPr>
              <a:t>Racetrack: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000">
                <a:solidFill>
                  <a:schemeClr val="bg2"/>
                </a:solidFill>
                <a:latin typeface="Garamond" pitchFamily="18" charset="0"/>
              </a:rPr>
              <a:t>Integration into existing/planned complex: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>
                <a:solidFill>
                  <a:schemeClr val="bg2"/>
                </a:solidFill>
                <a:latin typeface="Garamond" pitchFamily="18" charset="0"/>
              </a:rPr>
              <a:t>Beam injected from SPL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>
                <a:solidFill>
                  <a:schemeClr val="bg2"/>
                </a:solidFill>
                <a:latin typeface="Garamond" pitchFamily="18" charset="0"/>
              </a:rPr>
              <a:t>Short transfer to SPS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>
                <a:solidFill>
                  <a:schemeClr val="bg2"/>
                </a:solidFill>
                <a:latin typeface="Garamond" pitchFamily="18" charset="0"/>
              </a:rPr>
              <a:t>Ions from existing complex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000">
                <a:solidFill>
                  <a:schemeClr val="bg2"/>
                </a:solidFill>
                <a:latin typeface="Garamond" pitchFamily="18" charset="0"/>
              </a:rPr>
              <a:t>All transfer channels in one straight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000">
                <a:solidFill>
                  <a:schemeClr val="bg2"/>
                </a:solidFill>
                <a:latin typeface="Garamond" pitchFamily="18" charset="0"/>
              </a:rPr>
              <a:t>Minimum number of D suppressors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>
                <a:solidFill>
                  <a:schemeClr val="bg2"/>
                </a:solidFill>
                <a:latin typeface="Garamond" pitchFamily="18" charset="0"/>
              </a:rPr>
              <a:t>High bending filling factor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>
                <a:solidFill>
                  <a:schemeClr val="bg2"/>
                </a:solidFill>
                <a:latin typeface="Garamond" pitchFamily="18" charset="0"/>
              </a:rPr>
              <a:t>Required to reach 50GeV</a:t>
            </a:r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2744788" y="1331913"/>
            <a:ext cx="665162" cy="396875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PS2</a:t>
            </a:r>
          </a:p>
        </p:txBody>
      </p:sp>
      <p:sp>
        <p:nvSpPr>
          <p:cNvPr id="24584" name="Text Box 9"/>
          <p:cNvSpPr txBox="1">
            <a:spLocks noChangeArrowheads="1"/>
          </p:cNvSpPr>
          <p:nvPr/>
        </p:nvSpPr>
        <p:spPr bwMode="auto">
          <a:xfrm>
            <a:off x="6221413" y="3678238"/>
            <a:ext cx="615950" cy="366712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SPL</a:t>
            </a:r>
          </a:p>
        </p:txBody>
      </p:sp>
      <p:sp>
        <p:nvSpPr>
          <p:cNvPr id="24585" name="Text Box 10"/>
          <p:cNvSpPr txBox="1">
            <a:spLocks noChangeArrowheads="1"/>
          </p:cNvSpPr>
          <p:nvPr/>
        </p:nvSpPr>
        <p:spPr bwMode="auto">
          <a:xfrm>
            <a:off x="7331075" y="4879975"/>
            <a:ext cx="857250" cy="366713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Linac4</a:t>
            </a:r>
          </a:p>
        </p:txBody>
      </p:sp>
      <p:sp>
        <p:nvSpPr>
          <p:cNvPr id="24586" name="Text Box 11"/>
          <p:cNvSpPr txBox="1">
            <a:spLocks noChangeArrowheads="1"/>
          </p:cNvSpPr>
          <p:nvPr/>
        </p:nvSpPr>
        <p:spPr bwMode="auto">
          <a:xfrm>
            <a:off x="7162800" y="2817813"/>
            <a:ext cx="641350" cy="366712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PSB</a:t>
            </a:r>
          </a:p>
        </p:txBody>
      </p:sp>
      <p:sp>
        <p:nvSpPr>
          <p:cNvPr id="24587" name="Text Box 12"/>
          <p:cNvSpPr txBox="1">
            <a:spLocks noChangeArrowheads="1"/>
          </p:cNvSpPr>
          <p:nvPr/>
        </p:nvSpPr>
        <p:spPr bwMode="auto">
          <a:xfrm>
            <a:off x="8315325" y="3502025"/>
            <a:ext cx="488950" cy="366713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PS</a:t>
            </a:r>
          </a:p>
        </p:txBody>
      </p:sp>
      <p:sp>
        <p:nvSpPr>
          <p:cNvPr id="24588" name="AutoShape 15"/>
          <p:cNvSpPr>
            <a:spLocks noChangeArrowheads="1"/>
          </p:cNvSpPr>
          <p:nvPr/>
        </p:nvSpPr>
        <p:spPr bwMode="auto">
          <a:xfrm rot="3966938">
            <a:off x="7502525" y="3270250"/>
            <a:ext cx="342900" cy="184150"/>
          </a:xfrm>
          <a:prstGeom prst="rightArrow">
            <a:avLst>
              <a:gd name="adj1" fmla="val 50000"/>
              <a:gd name="adj2" fmla="val 46552"/>
            </a:avLst>
          </a:prstGeom>
          <a:solidFill>
            <a:srgbClr val="FFFF00"/>
          </a:solidFill>
          <a:ln w="25400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502650" cy="5254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solidFill>
                  <a:srgbClr val="000099"/>
                </a:solidFill>
              </a:rPr>
              <a:t>This example looks very decent.</a:t>
            </a:r>
          </a:p>
          <a:p>
            <a:pPr>
              <a:lnSpc>
                <a:spcPct val="90000"/>
              </a:lnSpc>
            </a:pPr>
            <a:r>
              <a:rPr lang="en-US" smtClean="0">
                <a:solidFill>
                  <a:srgbClr val="000099"/>
                </a:solidFill>
              </a:rPr>
              <a:t>Chromaticity correction: second order tune shift induced by sextupoles is very small.</a:t>
            </a:r>
          </a:p>
          <a:p>
            <a:pPr>
              <a:lnSpc>
                <a:spcPct val="90000"/>
              </a:lnSpc>
            </a:pPr>
            <a:r>
              <a:rPr lang="en-US" smtClean="0">
                <a:solidFill>
                  <a:srgbClr val="000099"/>
                </a:solidFill>
              </a:rPr>
              <a:t>Very good momentum acceptance.</a:t>
            </a:r>
          </a:p>
          <a:p>
            <a:pPr>
              <a:lnSpc>
                <a:spcPct val="90000"/>
              </a:lnSpc>
            </a:pPr>
            <a:r>
              <a:rPr lang="en-US" smtClean="0">
                <a:solidFill>
                  <a:srgbClr val="000099"/>
                </a:solidFill>
              </a:rPr>
              <a:t>Tunability pretty good.</a:t>
            </a:r>
          </a:p>
          <a:p>
            <a:pPr>
              <a:lnSpc>
                <a:spcPct val="90000"/>
              </a:lnSpc>
            </a:pPr>
            <a:r>
              <a:rPr lang="en-US" smtClean="0">
                <a:solidFill>
                  <a:srgbClr val="000099"/>
                </a:solidFill>
              </a:rPr>
              <a:t>Dynamical aperture evaluation needs to be finished.</a:t>
            </a:r>
          </a:p>
          <a:p>
            <a:pPr>
              <a:lnSpc>
                <a:spcPct val="90000"/>
              </a:lnSpc>
            </a:pPr>
            <a:r>
              <a:rPr lang="en-US" smtClean="0">
                <a:solidFill>
                  <a:srgbClr val="000099"/>
                </a:solidFill>
              </a:rPr>
              <a:t>The value of the </a:t>
            </a:r>
            <a:r>
              <a:rPr lang="en-US" smtClean="0">
                <a:solidFill>
                  <a:srgbClr val="000099"/>
                </a:solidFill>
                <a:latin typeface="Symbol" pitchFamily="18" charset="2"/>
              </a:rPr>
              <a:t>g</a:t>
            </a:r>
            <a:r>
              <a:rPr lang="en-US" baseline="-25000" smtClean="0">
                <a:solidFill>
                  <a:srgbClr val="000099"/>
                </a:solidFill>
              </a:rPr>
              <a:t>t</a:t>
            </a:r>
            <a:r>
              <a:rPr lang="en-US" smtClean="0">
                <a:solidFill>
                  <a:srgbClr val="000099"/>
                </a:solidFill>
              </a:rPr>
              <a:t> needs small correction. This might raise the maximum dispersion values from D</a:t>
            </a:r>
            <a:r>
              <a:rPr lang="en-US" baseline="-25000" smtClean="0">
                <a:solidFill>
                  <a:srgbClr val="000099"/>
                </a:solidFill>
              </a:rPr>
              <a:t>max</a:t>
            </a:r>
            <a:r>
              <a:rPr lang="en-US" smtClean="0">
                <a:solidFill>
                  <a:srgbClr val="000099"/>
                </a:solidFill>
              </a:rPr>
              <a:t>=-2.46 - 2 m to D</a:t>
            </a:r>
            <a:r>
              <a:rPr lang="en-US" baseline="-25000" smtClean="0">
                <a:solidFill>
                  <a:srgbClr val="000099"/>
                </a:solidFill>
              </a:rPr>
              <a:t>max</a:t>
            </a:r>
            <a:r>
              <a:rPr lang="en-US" smtClean="0">
                <a:solidFill>
                  <a:srgbClr val="000099"/>
                </a:solidFill>
              </a:rPr>
              <a:t> -2. 7 – 2.3 m.</a:t>
            </a:r>
          </a:p>
        </p:txBody>
      </p:sp>
      <p:sp>
        <p:nvSpPr>
          <p:cNvPr id="634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381000"/>
          </a:xfrm>
        </p:spPr>
        <p:txBody>
          <a:bodyPr/>
          <a:lstStyle/>
          <a:p>
            <a:pPr eaLnBrk="1" hangingPunct="1"/>
            <a:r>
              <a:rPr lang="en-GB" sz="3600" smtClean="0"/>
              <a:t>Summary</a:t>
            </a:r>
            <a:endParaRPr lang="en-US" sz="1600" smtClean="0">
              <a:solidFill>
                <a:srgbClr val="00CCFF"/>
              </a:solidFill>
            </a:endParaRPr>
          </a:p>
        </p:txBody>
      </p:sp>
      <p:sp>
        <p:nvSpPr>
          <p:cNvPr id="63494" name="Line 11"/>
          <p:cNvSpPr>
            <a:spLocks noChangeShapeType="1"/>
          </p:cNvSpPr>
          <p:nvPr/>
        </p:nvSpPr>
        <p:spPr bwMode="auto">
          <a:xfrm>
            <a:off x="4427538" y="42926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882015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Introduction: Flexible </a:t>
            </a:r>
            <a:r>
              <a:rPr lang="en-GB" smtClean="0"/>
              <a:t>Momentum Compaction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An example of PS2 racetrack lattice with </a:t>
            </a:r>
            <a:r>
              <a:rPr lang="en-GB" smtClean="0">
                <a:latin typeface="Symbol" pitchFamily="18" charset="2"/>
              </a:rPr>
              <a:t>g</a:t>
            </a:r>
            <a:r>
              <a:rPr lang="en-GB" baseline="-25000" smtClean="0"/>
              <a:t>t</a:t>
            </a:r>
            <a:r>
              <a:rPr lang="en-GB" smtClean="0"/>
              <a:t>= i 13, with the basic block </a:t>
            </a:r>
            <a:r>
              <a:rPr lang="en-GB" smtClean="0">
                <a:latin typeface="Symbol" pitchFamily="18" charset="2"/>
              </a:rPr>
              <a:t>g</a:t>
            </a:r>
            <a:r>
              <a:rPr lang="en-GB" baseline="-25000" smtClean="0"/>
              <a:t>t</a:t>
            </a:r>
            <a:r>
              <a:rPr lang="en-GB" smtClean="0"/>
              <a:t>=i 10.4 and zero dis. straight</a:t>
            </a:r>
          </a:p>
          <a:p>
            <a:pPr lvl="1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</a:pPr>
            <a:r>
              <a:rPr lang="en-GB" smtClean="0"/>
              <a:t>Fundamental block </a:t>
            </a:r>
            <a:r>
              <a:rPr lang="en-GB" smtClean="0">
                <a:latin typeface="Symbol" pitchFamily="18" charset="2"/>
              </a:rPr>
              <a:t>g</a:t>
            </a:r>
            <a:r>
              <a:rPr lang="en-GB" baseline="-25000" smtClean="0"/>
              <a:t>t</a:t>
            </a:r>
            <a:r>
              <a:rPr lang="en-GB" smtClean="0"/>
              <a:t>=i 10.4 </a:t>
            </a:r>
          </a:p>
          <a:p>
            <a:pPr lvl="1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</a:pPr>
            <a:r>
              <a:rPr lang="en-GB" smtClean="0"/>
              <a:t>Matching Block</a:t>
            </a:r>
          </a:p>
          <a:p>
            <a:pPr lvl="1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</a:pPr>
            <a:r>
              <a:rPr lang="en-GB" smtClean="0"/>
              <a:t>Zero dispersion straight sections</a:t>
            </a:r>
          </a:p>
          <a:p>
            <a:pPr lvl="1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</a:pPr>
            <a:r>
              <a:rPr lang="en-GB" smtClean="0"/>
              <a:t>1346 meters race-track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Next necessary steps</a:t>
            </a: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450850"/>
          </a:xfrm>
        </p:spPr>
        <p:txBody>
          <a:bodyPr/>
          <a:lstStyle/>
          <a:p>
            <a:pPr eaLnBrk="1" hangingPunct="1"/>
            <a:r>
              <a:rPr lang="en-US" sz="3600" smtClean="0"/>
              <a:t>Outline</a:t>
            </a:r>
            <a:endParaRPr lang="en-US" sz="1600" smtClean="0">
              <a:solidFill>
                <a:srgbClr val="00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3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04800"/>
            <a:ext cx="8640762" cy="581025"/>
          </a:xfrm>
        </p:spPr>
        <p:txBody>
          <a:bodyPr/>
          <a:lstStyle/>
          <a:p>
            <a:r>
              <a:rPr lang="en-US" sz="2800" smtClean="0"/>
              <a:t>Flexible Momentum Compaction Modules</a:t>
            </a:r>
          </a:p>
        </p:txBody>
      </p:sp>
      <p:sp>
        <p:nvSpPr>
          <p:cNvPr id="409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229600" cy="9906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smtClean="0">
                <a:solidFill>
                  <a:srgbClr val="FF3300"/>
                </a:solidFill>
              </a:rPr>
              <a:t>The first publication: </a:t>
            </a:r>
            <a:r>
              <a:rPr lang="en-US" sz="2400" i="1" smtClean="0">
                <a:solidFill>
                  <a:srgbClr val="FF3300"/>
                </a:solidFill>
              </a:rPr>
              <a:t>D. Trbojevic et. all, “Design Method of High Energy Accelerator Without Transition Crossing”,EPAC 90, Nice, 1536-1538.</a:t>
            </a:r>
          </a:p>
        </p:txBody>
      </p:sp>
      <p:pic>
        <p:nvPicPr>
          <p:cNvPr id="40982" name="Picture 1046" descr="C:\Documents and Settings\dejan.C-AD\My Documents\NewDesign\PS2\FirstPublic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48100" y="1600200"/>
            <a:ext cx="5295900" cy="4867275"/>
          </a:xfrm>
          <a:prstGeom prst="rect">
            <a:avLst/>
          </a:prstGeom>
          <a:noFill/>
        </p:spPr>
      </p:pic>
      <p:graphicFrame>
        <p:nvGraphicFramePr>
          <p:cNvPr id="40983" name="Object 1047"/>
          <p:cNvGraphicFramePr>
            <a:graphicFrameLocks noChangeAspect="1"/>
          </p:cNvGraphicFramePr>
          <p:nvPr/>
        </p:nvGraphicFramePr>
        <p:xfrm>
          <a:off x="0" y="2971800"/>
          <a:ext cx="3733800" cy="1201738"/>
        </p:xfrm>
        <a:graphic>
          <a:graphicData uri="http://schemas.openxmlformats.org/presentationml/2006/ole">
            <p:oleObj spid="_x0000_s40983" name="Equation" r:id="rId5" imgW="2286000" imgH="736560" progId="Equation.3">
              <p:embed/>
            </p:oleObj>
          </a:graphicData>
        </a:graphic>
      </p:graphicFrame>
      <p:sp>
        <p:nvSpPr>
          <p:cNvPr id="40985" name="Text Box 1049"/>
          <p:cNvSpPr txBox="1">
            <a:spLocks noChangeArrowheads="1"/>
          </p:cNvSpPr>
          <p:nvPr/>
        </p:nvSpPr>
        <p:spPr bwMode="auto">
          <a:xfrm>
            <a:off x="0" y="1981200"/>
            <a:ext cx="3552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Garamond" pitchFamily="18" charset="0"/>
              </a:rPr>
              <a:t>I had introduced new </a:t>
            </a:r>
          </a:p>
          <a:p>
            <a:r>
              <a:rPr lang="en-US" sz="2000" b="1">
                <a:latin typeface="Garamond" pitchFamily="18" charset="0"/>
              </a:rPr>
              <a:t>“normalized dispersion” space </a:t>
            </a:r>
          </a:p>
          <a:p>
            <a:r>
              <a:rPr lang="en-US" sz="2000" b="1">
                <a:latin typeface="Garamond" pitchFamily="18" charset="0"/>
              </a:rPr>
              <a:t>with coordinates:</a:t>
            </a:r>
          </a:p>
        </p:txBody>
      </p:sp>
      <p:sp>
        <p:nvSpPr>
          <p:cNvPr id="40987" name="Text Box 1051"/>
          <p:cNvSpPr txBox="1">
            <a:spLocks noChangeArrowheads="1"/>
          </p:cNvSpPr>
          <p:nvPr/>
        </p:nvSpPr>
        <p:spPr bwMode="auto">
          <a:xfrm>
            <a:off x="152400" y="4419600"/>
            <a:ext cx="35972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Garamond" pitchFamily="18" charset="0"/>
              </a:rPr>
              <a:t>Placing the </a:t>
            </a:r>
            <a:r>
              <a:rPr lang="en-US">
                <a:latin typeface="Symbol" pitchFamily="18" charset="2"/>
              </a:rPr>
              <a:t>x</a:t>
            </a:r>
            <a:r>
              <a:rPr lang="en-US">
                <a:latin typeface="Garamond" pitchFamily="18" charset="0"/>
              </a:rPr>
              <a:t> vector bellow the vertical axis </a:t>
            </a:r>
            <a:r>
              <a:rPr lang="en-US">
                <a:latin typeface="Symbol" pitchFamily="18" charset="2"/>
              </a:rPr>
              <a:t>c </a:t>
            </a:r>
            <a:r>
              <a:rPr lang="en-US">
                <a:latin typeface="Garamond" pitchFamily="18" charset="0"/>
              </a:rPr>
              <a:t>makes the momentum compaction </a:t>
            </a:r>
            <a:r>
              <a:rPr lang="en-US">
                <a:latin typeface="Symbol" pitchFamily="18" charset="2"/>
              </a:rPr>
              <a:t>a</a:t>
            </a:r>
            <a:r>
              <a:rPr lang="en-US" baseline="-25000">
                <a:latin typeface="Garamond" pitchFamily="18" charset="0"/>
              </a:rPr>
              <a:t>c</a:t>
            </a:r>
            <a:r>
              <a:rPr lang="en-US">
                <a:latin typeface="Garamond" pitchFamily="18" charset="0"/>
              </a:rPr>
              <a:t> &lt; 0 the total integral negative:</a:t>
            </a:r>
          </a:p>
        </p:txBody>
      </p:sp>
      <p:graphicFrame>
        <p:nvGraphicFramePr>
          <p:cNvPr id="40988" name="Object 1052"/>
          <p:cNvGraphicFramePr>
            <a:graphicFrameLocks noChangeAspect="1"/>
          </p:cNvGraphicFramePr>
          <p:nvPr/>
        </p:nvGraphicFramePr>
        <p:xfrm>
          <a:off x="1143000" y="5410200"/>
          <a:ext cx="2057400" cy="833438"/>
        </p:xfrm>
        <a:graphic>
          <a:graphicData uri="http://schemas.openxmlformats.org/presentationml/2006/ole">
            <p:oleObj spid="_x0000_s40988" name="Equation" r:id="rId6" imgW="1066680" imgH="431640" progId="Equation.3">
              <p:embed/>
            </p:oleObj>
          </a:graphicData>
        </a:graphic>
      </p:graphicFrame>
      <p:sp>
        <p:nvSpPr>
          <p:cNvPr id="40989" name="Line 1053"/>
          <p:cNvSpPr>
            <a:spLocks noChangeShapeType="1"/>
          </p:cNvSpPr>
          <p:nvPr/>
        </p:nvSpPr>
        <p:spPr bwMode="auto">
          <a:xfrm>
            <a:off x="8153400" y="1219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578850" cy="450850"/>
          </a:xfrm>
        </p:spPr>
        <p:txBody>
          <a:bodyPr/>
          <a:lstStyle/>
          <a:p>
            <a:r>
              <a:rPr lang="en-US" sz="2800" smtClean="0"/>
              <a:t>Design and optics constraints for PS2 ring are followed</a:t>
            </a:r>
          </a:p>
        </p:txBody>
      </p:sp>
      <p:graphicFrame>
        <p:nvGraphicFramePr>
          <p:cNvPr id="22699" name="Group 1195"/>
          <p:cNvGraphicFramePr>
            <a:graphicFrameLocks noGrp="1"/>
          </p:cNvGraphicFramePr>
          <p:nvPr/>
        </p:nvGraphicFramePr>
        <p:xfrm>
          <a:off x="228600" y="990600"/>
          <a:ext cx="8305800" cy="5367341"/>
        </p:xfrm>
        <a:graphic>
          <a:graphicData uri="http://schemas.openxmlformats.org/drawingml/2006/table">
            <a:tbl>
              <a:tblPr/>
              <a:tblGrid>
                <a:gridCol w="3971925"/>
                <a:gridCol w="4333875"/>
              </a:tblGrid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aramond" pitchFamily="18" charset="0"/>
                        </a:rPr>
                        <a:t>Basic beam parameters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aramond" pitchFamily="18" charset="0"/>
                        </a:rPr>
                        <a:t>This example                     required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aramond" pitchFamily="18" charset="0"/>
                        </a:rPr>
                        <a:t>Injection kinetic energy [GeV]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aramond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aramond" pitchFamily="18" charset="0"/>
                        </a:rPr>
                        <a:t>Extraction kinetic energy [GeV]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aramond" pitchFamily="18" charset="0"/>
                        </a:rPr>
                        <a:t>~ 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aramond" pitchFamily="18" charset="0"/>
                        </a:rPr>
                        <a:t>Circumference</a:t>
                      </a: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aramond" pitchFamily="18" charset="0"/>
                        </a:rPr>
                        <a:t> [m]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aramond" pitchFamily="18" charset="0"/>
                        </a:rPr>
                        <a:t>1346                                                               1346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aramond" pitchFamily="18" charset="0"/>
                        </a:rPr>
                        <a:t>Transition energy [GeV]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aramond" pitchFamily="18" charset="0"/>
                        </a:rPr>
                        <a:t>13i                                                                    10i</a:t>
                      </a:r>
                      <a:endParaRPr kumimoji="0" lang="en-GB" sz="16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aramond" pitchFamily="18" charset="0"/>
                        </a:rPr>
                        <a:t>Maximum bending field [T]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aramond" pitchFamily="18" charset="0"/>
                        </a:rPr>
                        <a:t>1.73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urier New" pitchFamily="49" charset="0"/>
                        </a:rPr>
                        <a:t>                          &lt; 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aramond" pitchFamily="18" charset="0"/>
                        </a:rPr>
                        <a:t>1.8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aramond" pitchFamily="18" charset="0"/>
                        </a:rPr>
                        <a:t>Maximum quadrupole gradient [T/m]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aramond" pitchFamily="18" charset="0"/>
                        </a:rPr>
                        <a:t>17.56                                                            &lt;   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aramond" pitchFamily="18" charset="0"/>
                        </a:rPr>
                        <a:t>Maximum beta functions [m]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aramond" pitchFamily="18" charset="0"/>
                        </a:rPr>
                        <a:t>34.3                                                             &lt;   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aramond" pitchFamily="18" charset="0"/>
                        </a:rPr>
                        <a:t>Maximum dispersion function [m]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aramond" pitchFamily="18" charset="0"/>
                        </a:rPr>
                        <a:t>–2.45 – 2                                                     &lt;     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aramond" pitchFamily="18" charset="0"/>
                        </a:rPr>
                        <a:t>Minimum drift space for dipoles [m]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aramond" pitchFamily="18" charset="0"/>
                        </a:rPr>
                        <a:t>0.5                                     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aramond" pitchFamily="18" charset="0"/>
                        </a:rPr>
                        <a:t>                                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aramond" pitchFamily="18" charset="0"/>
                        </a:rPr>
                        <a:t>0.5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aramond" pitchFamily="18" charset="0"/>
                        </a:rPr>
                        <a:t>Minimum drift space for quads [m]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aramond" pitchFamily="18" charset="0"/>
                        </a:rPr>
                        <a:t>0.45 – 1.6                                                           0.8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400">
                <a:latin typeface="Garamond" pitchFamily="18" charset="0"/>
              </a:rPr>
              <a:t>Optics Considerations for PS2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137525" cy="379412"/>
          </a:xfrm>
        </p:spPr>
        <p:txBody>
          <a:bodyPr/>
          <a:lstStyle/>
          <a:p>
            <a:pPr eaLnBrk="1" hangingPunct="1"/>
            <a:r>
              <a:rPr lang="en-US" sz="3600" smtClean="0"/>
              <a:t>High filling factor FMC</a:t>
            </a:r>
          </a:p>
        </p:txBody>
      </p:sp>
      <p:sp>
        <p:nvSpPr>
          <p:cNvPr id="50181" name="Rectangle 824"/>
          <p:cNvSpPr>
            <a:spLocks noChangeArrowheads="1"/>
          </p:cNvSpPr>
          <p:nvPr/>
        </p:nvSpPr>
        <p:spPr bwMode="auto">
          <a:xfrm>
            <a:off x="0" y="1524000"/>
            <a:ext cx="2824163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400">
                <a:latin typeface="Garamond" pitchFamily="18" charset="0"/>
              </a:rPr>
              <a:t>The “high-filling” factor arc module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l-GR" sz="2000">
                <a:latin typeface="Garamond" pitchFamily="18" charset="0"/>
              </a:rPr>
              <a:t>γ</a:t>
            </a:r>
            <a:r>
              <a:rPr lang="en-GB" sz="2000" baseline="-25000">
                <a:latin typeface="Garamond" pitchFamily="18" charset="0"/>
              </a:rPr>
              <a:t>t</a:t>
            </a:r>
            <a:r>
              <a:rPr lang="en-GB" sz="2000">
                <a:latin typeface="Garamond" pitchFamily="18" charset="0"/>
              </a:rPr>
              <a:t> of </a:t>
            </a:r>
            <a:r>
              <a:rPr lang="en-GB" sz="2000" b="1">
                <a:latin typeface="Garamond" pitchFamily="18" charset="0"/>
              </a:rPr>
              <a:t>10 i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US" b="1" baseline="30000">
              <a:latin typeface="Garamond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 sz="2000">
                <a:latin typeface="Garamond" pitchFamily="18" charset="0"/>
              </a:rPr>
              <a:t>Max. horizontal beta of </a:t>
            </a:r>
            <a:r>
              <a:rPr lang="en-GB" sz="2000" b="1">
                <a:solidFill>
                  <a:srgbClr val="FF3300"/>
                </a:solidFill>
                <a:latin typeface="Garamond" pitchFamily="18" charset="0"/>
              </a:rPr>
              <a:t>32 m</a:t>
            </a:r>
            <a:r>
              <a:rPr lang="en-GB" sz="2000">
                <a:latin typeface="Garamond" pitchFamily="18" charset="0"/>
              </a:rPr>
              <a:t> and vertical of </a:t>
            </a:r>
            <a:r>
              <a:rPr lang="en-GB" sz="2000" b="1">
                <a:latin typeface="Garamond" pitchFamily="18" charset="0"/>
              </a:rPr>
              <a:t>34 m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 sz="2000">
                <a:latin typeface="Garamond" pitchFamily="18" charset="0"/>
              </a:rPr>
              <a:t>Min. dispersion of –2.45m and maximum of 2 m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 sz="2000">
                <a:latin typeface="Garamond" pitchFamily="18" charset="0"/>
              </a:rPr>
              <a:t>Chromaticities of </a:t>
            </a:r>
            <a:r>
              <a:rPr lang="en-GB" sz="2000" b="1">
                <a:latin typeface="Garamond" pitchFamily="18" charset="0"/>
              </a:rPr>
              <a:t>-1.96-1.14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GB" sz="2000">
                <a:latin typeface="Garamond" pitchFamily="18" charset="0"/>
              </a:rPr>
              <a:t>Total length of </a:t>
            </a:r>
            <a:r>
              <a:rPr lang="en-GB" sz="2000" b="1">
                <a:solidFill>
                  <a:srgbClr val="FF3300"/>
                </a:solidFill>
                <a:latin typeface="Garamond" pitchFamily="18" charset="0"/>
              </a:rPr>
              <a:t>59.3 m</a:t>
            </a:r>
            <a:endParaRPr lang="en-US" sz="2000" b="1">
              <a:solidFill>
                <a:srgbClr val="FF3300"/>
              </a:solidFill>
              <a:latin typeface="Garamond" pitchFamily="18" charset="0"/>
            </a:endParaRPr>
          </a:p>
        </p:txBody>
      </p:sp>
      <p:pic>
        <p:nvPicPr>
          <p:cNvPr id="50187" name="Picture 11" descr="C:\Documents and Settings\dejan.C-AD\My Documents\NewDesign\PS2\X_Module_MAD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143000"/>
            <a:ext cx="6400800" cy="45275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3" descr="C:\Documents and Settings\dejan.C-AD\My Documents\NewDesign\PS2\Block_BetatronFunctio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219200"/>
            <a:ext cx="5067300" cy="4313238"/>
          </a:xfrm>
          <a:prstGeom prst="rect">
            <a:avLst/>
          </a:prstGeom>
          <a:noFill/>
        </p:spPr>
      </p:pic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z="3200" smtClean="0"/>
              <a:t>The fundamental block – the arc module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 rot="95908">
            <a:off x="4114800" y="3657600"/>
            <a:ext cx="427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Garamond" pitchFamily="18" charset="0"/>
              </a:rPr>
              <a:t>B</a:t>
            </a:r>
            <a:r>
              <a:rPr lang="en-US" sz="2400" baseline="-10000">
                <a:latin typeface="Garamond" pitchFamily="18" charset="0"/>
              </a:rPr>
              <a:t>d</a:t>
            </a:r>
          </a:p>
        </p:txBody>
      </p:sp>
      <p:sp>
        <p:nvSpPr>
          <p:cNvPr id="86033" name="Rectangle 17"/>
          <p:cNvSpPr>
            <a:spLocks noChangeArrowheads="1"/>
          </p:cNvSpPr>
          <p:nvPr/>
        </p:nvSpPr>
        <p:spPr bwMode="auto">
          <a:xfrm rot="1097627">
            <a:off x="8077200" y="3429000"/>
            <a:ext cx="390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Garamond" pitchFamily="18" charset="0"/>
              </a:rPr>
              <a:t>B</a:t>
            </a:r>
            <a:r>
              <a:rPr lang="en-US" sz="2400" baseline="-10000">
                <a:latin typeface="Garamond" pitchFamily="18" charset="0"/>
              </a:rPr>
              <a:t>f</a:t>
            </a:r>
          </a:p>
        </p:txBody>
      </p:sp>
      <p:sp>
        <p:nvSpPr>
          <p:cNvPr id="86034" name="Rectangle 18"/>
          <p:cNvSpPr>
            <a:spLocks noChangeArrowheads="1"/>
          </p:cNvSpPr>
          <p:nvPr/>
        </p:nvSpPr>
        <p:spPr bwMode="auto">
          <a:xfrm rot="763063">
            <a:off x="6796088" y="4040188"/>
            <a:ext cx="427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Garamond" pitchFamily="18" charset="0"/>
              </a:rPr>
              <a:t>B</a:t>
            </a:r>
            <a:r>
              <a:rPr lang="en-US" sz="2400" baseline="-10000">
                <a:latin typeface="Garamond" pitchFamily="18" charset="0"/>
              </a:rPr>
              <a:t>d</a:t>
            </a:r>
          </a:p>
        </p:txBody>
      </p:sp>
      <p:sp>
        <p:nvSpPr>
          <p:cNvPr id="86035" name="Rectangle 19"/>
          <p:cNvSpPr>
            <a:spLocks noChangeArrowheads="1"/>
          </p:cNvSpPr>
          <p:nvPr/>
        </p:nvSpPr>
        <p:spPr bwMode="auto">
          <a:xfrm rot="208075">
            <a:off x="4572000" y="2743200"/>
            <a:ext cx="390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Garamond" pitchFamily="18" charset="0"/>
              </a:rPr>
              <a:t>B</a:t>
            </a:r>
            <a:r>
              <a:rPr lang="en-US" sz="2400" baseline="-10000">
                <a:latin typeface="Garamond" pitchFamily="18" charset="0"/>
              </a:rPr>
              <a:t>f</a:t>
            </a:r>
          </a:p>
        </p:txBody>
      </p:sp>
      <p:sp>
        <p:nvSpPr>
          <p:cNvPr id="86036" name="Rectangle 20"/>
          <p:cNvSpPr>
            <a:spLocks noChangeArrowheads="1"/>
          </p:cNvSpPr>
          <p:nvPr/>
        </p:nvSpPr>
        <p:spPr bwMode="auto">
          <a:xfrm rot="528197">
            <a:off x="5434013" y="3811588"/>
            <a:ext cx="427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Garamond" pitchFamily="18" charset="0"/>
              </a:rPr>
              <a:t>B</a:t>
            </a:r>
            <a:r>
              <a:rPr lang="en-US" sz="2400" baseline="-10000">
                <a:latin typeface="Garamond" pitchFamily="18" charset="0"/>
              </a:rPr>
              <a:t>d</a:t>
            </a:r>
          </a:p>
        </p:txBody>
      </p:sp>
      <p:sp>
        <p:nvSpPr>
          <p:cNvPr id="86037" name="Rectangle 21"/>
          <p:cNvSpPr>
            <a:spLocks noChangeArrowheads="1"/>
          </p:cNvSpPr>
          <p:nvPr/>
        </p:nvSpPr>
        <p:spPr bwMode="auto">
          <a:xfrm rot="542942">
            <a:off x="4953000" y="2743200"/>
            <a:ext cx="390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Garamond" pitchFamily="18" charset="0"/>
              </a:rPr>
              <a:t>B</a:t>
            </a:r>
            <a:r>
              <a:rPr lang="en-US" sz="2400" baseline="-10000">
                <a:latin typeface="Garamond" pitchFamily="18" charset="0"/>
              </a:rPr>
              <a:t>f</a:t>
            </a:r>
          </a:p>
        </p:txBody>
      </p:sp>
      <p:sp>
        <p:nvSpPr>
          <p:cNvPr id="86038" name="Rectangle 22"/>
          <p:cNvSpPr>
            <a:spLocks noChangeArrowheads="1"/>
          </p:cNvSpPr>
          <p:nvPr/>
        </p:nvSpPr>
        <p:spPr bwMode="auto">
          <a:xfrm rot="1164822">
            <a:off x="8077200" y="4419600"/>
            <a:ext cx="427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Garamond" pitchFamily="18" charset="0"/>
              </a:rPr>
              <a:t>B</a:t>
            </a:r>
            <a:r>
              <a:rPr lang="en-US" sz="2400" baseline="-10000">
                <a:latin typeface="Garamond" pitchFamily="18" charset="0"/>
              </a:rPr>
              <a:t>d</a:t>
            </a:r>
          </a:p>
        </p:txBody>
      </p:sp>
      <p:sp>
        <p:nvSpPr>
          <p:cNvPr id="86039" name="Rectangle 23"/>
          <p:cNvSpPr>
            <a:spLocks noChangeArrowheads="1"/>
          </p:cNvSpPr>
          <p:nvPr/>
        </p:nvSpPr>
        <p:spPr bwMode="auto">
          <a:xfrm rot="970472">
            <a:off x="7696200" y="3276600"/>
            <a:ext cx="390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Garamond" pitchFamily="18" charset="0"/>
              </a:rPr>
              <a:t>B</a:t>
            </a:r>
            <a:r>
              <a:rPr lang="en-US" sz="2400" baseline="-10000">
                <a:latin typeface="Garamond" pitchFamily="18" charset="0"/>
              </a:rPr>
              <a:t>f</a:t>
            </a:r>
          </a:p>
        </p:txBody>
      </p:sp>
      <p:sp>
        <p:nvSpPr>
          <p:cNvPr id="86040" name="Rectangle 24"/>
          <p:cNvSpPr>
            <a:spLocks noChangeArrowheads="1"/>
          </p:cNvSpPr>
          <p:nvPr/>
        </p:nvSpPr>
        <p:spPr bwMode="auto">
          <a:xfrm rot="639223">
            <a:off x="7162800" y="4114800"/>
            <a:ext cx="427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Garamond" pitchFamily="18" charset="0"/>
              </a:rPr>
              <a:t>B</a:t>
            </a:r>
            <a:r>
              <a:rPr lang="en-US" sz="2400" baseline="-10000">
                <a:latin typeface="Garamond" pitchFamily="18" charset="0"/>
              </a:rPr>
              <a:t>d</a:t>
            </a:r>
          </a:p>
        </p:txBody>
      </p:sp>
      <p:sp>
        <p:nvSpPr>
          <p:cNvPr id="86041" name="Rectangle 25"/>
          <p:cNvSpPr>
            <a:spLocks noChangeArrowheads="1"/>
          </p:cNvSpPr>
          <p:nvPr/>
        </p:nvSpPr>
        <p:spPr bwMode="auto">
          <a:xfrm rot="544105">
            <a:off x="5054600" y="3735388"/>
            <a:ext cx="427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Garamond" pitchFamily="18" charset="0"/>
              </a:rPr>
              <a:t>B</a:t>
            </a:r>
            <a:r>
              <a:rPr lang="en-US" sz="2400" baseline="-10000">
                <a:latin typeface="Garamond" pitchFamily="18" charset="0"/>
              </a:rPr>
              <a:t>d</a:t>
            </a:r>
          </a:p>
        </p:txBody>
      </p:sp>
      <p:sp>
        <p:nvSpPr>
          <p:cNvPr id="86042" name="Text Box 26"/>
          <p:cNvSpPr txBox="1">
            <a:spLocks noChangeArrowheads="1"/>
          </p:cNvSpPr>
          <p:nvPr/>
        </p:nvSpPr>
        <p:spPr bwMode="auto">
          <a:xfrm>
            <a:off x="365125" y="1549400"/>
            <a:ext cx="34448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latin typeface="Garamond" pitchFamily="18" charset="0"/>
              </a:rPr>
              <a:t>The combined function dipoles are used to provide better filling factor.</a:t>
            </a:r>
          </a:p>
        </p:txBody>
      </p:sp>
      <p:sp>
        <p:nvSpPr>
          <p:cNvPr id="86043" name="Text Box 27"/>
          <p:cNvSpPr txBox="1">
            <a:spLocks noChangeArrowheads="1"/>
          </p:cNvSpPr>
          <p:nvPr/>
        </p:nvSpPr>
        <p:spPr bwMode="auto">
          <a:xfrm>
            <a:off x="228600" y="2819400"/>
            <a:ext cx="3733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Garamond" pitchFamily="18" charset="0"/>
              </a:rPr>
              <a:t>The gradient in the in the focusing bend is G</a:t>
            </a:r>
            <a:r>
              <a:rPr lang="en-US" baseline="-25000">
                <a:latin typeface="Garamond" pitchFamily="18" charset="0"/>
              </a:rPr>
              <a:t>F</a:t>
            </a:r>
            <a:r>
              <a:rPr lang="en-US">
                <a:latin typeface="Garamond" pitchFamily="18" charset="0"/>
              </a:rPr>
              <a:t>=+3.993  T/m,  while in the defocusing bend is G</a:t>
            </a:r>
            <a:r>
              <a:rPr lang="en-US" baseline="-25000">
                <a:latin typeface="Garamond" pitchFamily="18" charset="0"/>
              </a:rPr>
              <a:t>D</a:t>
            </a:r>
            <a:r>
              <a:rPr lang="en-US">
                <a:latin typeface="Symbol" pitchFamily="18" charset="2"/>
              </a:rPr>
              <a:t>=-</a:t>
            </a:r>
            <a:r>
              <a:rPr lang="en-US">
                <a:latin typeface="Garamond" pitchFamily="18" charset="0"/>
              </a:rPr>
              <a:t>4.18 T/m</a:t>
            </a:r>
          </a:p>
        </p:txBody>
      </p:sp>
      <p:sp>
        <p:nvSpPr>
          <p:cNvPr id="86044" name="Text Box 28"/>
          <p:cNvSpPr txBox="1">
            <a:spLocks noChangeArrowheads="1"/>
          </p:cNvSpPr>
          <p:nvPr/>
        </p:nvSpPr>
        <p:spPr bwMode="auto">
          <a:xfrm rot="573732">
            <a:off x="5851525" y="2792413"/>
            <a:ext cx="517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Garamond" pitchFamily="18" charset="0"/>
              </a:rPr>
              <a:t>G</a:t>
            </a:r>
            <a:r>
              <a:rPr lang="en-US" baseline="-10000">
                <a:latin typeface="Garamond" pitchFamily="18" charset="0"/>
              </a:rPr>
              <a:t>F3</a:t>
            </a:r>
          </a:p>
        </p:txBody>
      </p:sp>
      <p:sp>
        <p:nvSpPr>
          <p:cNvPr id="86045" name="Text Box 29"/>
          <p:cNvSpPr txBox="1">
            <a:spLocks noChangeArrowheads="1"/>
          </p:cNvSpPr>
          <p:nvPr/>
        </p:nvSpPr>
        <p:spPr bwMode="auto">
          <a:xfrm rot="697494">
            <a:off x="5867400" y="3886200"/>
            <a:ext cx="549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Garamond" pitchFamily="18" charset="0"/>
              </a:rPr>
              <a:t>G</a:t>
            </a:r>
            <a:r>
              <a:rPr lang="en-US" baseline="-10000">
                <a:latin typeface="Garamond" pitchFamily="18" charset="0"/>
              </a:rPr>
              <a:t>D3</a:t>
            </a:r>
          </a:p>
        </p:txBody>
      </p:sp>
      <p:sp>
        <p:nvSpPr>
          <p:cNvPr id="86046" name="Text Box 30"/>
          <p:cNvSpPr txBox="1">
            <a:spLocks noChangeArrowheads="1"/>
          </p:cNvSpPr>
          <p:nvPr/>
        </p:nvSpPr>
        <p:spPr bwMode="auto">
          <a:xfrm rot="697494">
            <a:off x="6248400" y="3962400"/>
            <a:ext cx="549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Garamond" pitchFamily="18" charset="0"/>
              </a:rPr>
              <a:t>G</a:t>
            </a:r>
            <a:r>
              <a:rPr lang="en-US" baseline="-10000">
                <a:latin typeface="Garamond" pitchFamily="18" charset="0"/>
              </a:rPr>
              <a:t>D3</a:t>
            </a:r>
          </a:p>
        </p:txBody>
      </p:sp>
      <p:sp>
        <p:nvSpPr>
          <p:cNvPr id="86047" name="Text Box 31"/>
          <p:cNvSpPr txBox="1">
            <a:spLocks noChangeArrowheads="1"/>
          </p:cNvSpPr>
          <p:nvPr/>
        </p:nvSpPr>
        <p:spPr bwMode="auto">
          <a:xfrm rot="573732">
            <a:off x="6781800" y="2971800"/>
            <a:ext cx="517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Garamond" pitchFamily="18" charset="0"/>
              </a:rPr>
              <a:t>G</a:t>
            </a:r>
            <a:r>
              <a:rPr lang="en-US" baseline="-10000">
                <a:latin typeface="Garamond" pitchFamily="18" charset="0"/>
              </a:rPr>
              <a:t>F3</a:t>
            </a:r>
          </a:p>
        </p:txBody>
      </p:sp>
      <p:sp>
        <p:nvSpPr>
          <p:cNvPr id="86048" name="Text Box 32"/>
          <p:cNvSpPr txBox="1">
            <a:spLocks noChangeArrowheads="1"/>
          </p:cNvSpPr>
          <p:nvPr/>
        </p:nvSpPr>
        <p:spPr bwMode="auto">
          <a:xfrm>
            <a:off x="304800" y="4191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6050" name="Rectangle 34"/>
          <p:cNvSpPr>
            <a:spLocks noChangeArrowheads="1"/>
          </p:cNvSpPr>
          <p:nvPr/>
        </p:nvSpPr>
        <p:spPr bwMode="auto">
          <a:xfrm>
            <a:off x="304800" y="4191000"/>
            <a:ext cx="3733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Garamond" pitchFamily="18" charset="0"/>
              </a:rPr>
              <a:t>The gradient in the in the focusing quad is G</a:t>
            </a:r>
            <a:r>
              <a:rPr lang="en-US" baseline="-25000">
                <a:latin typeface="Garamond" pitchFamily="18" charset="0"/>
              </a:rPr>
              <a:t>F</a:t>
            </a:r>
            <a:r>
              <a:rPr lang="en-US">
                <a:latin typeface="Garamond" pitchFamily="18" charset="0"/>
              </a:rPr>
              <a:t>=+17.55  T/m,  while in the defocusing quad is G</a:t>
            </a:r>
            <a:r>
              <a:rPr lang="en-US" baseline="-25000">
                <a:latin typeface="Garamond" pitchFamily="18" charset="0"/>
              </a:rPr>
              <a:t>D</a:t>
            </a:r>
            <a:r>
              <a:rPr lang="en-US">
                <a:latin typeface="Symbol" pitchFamily="18" charset="2"/>
              </a:rPr>
              <a:t>=-</a:t>
            </a:r>
            <a:r>
              <a:rPr lang="en-US">
                <a:latin typeface="Garamond" pitchFamily="18" charset="0"/>
              </a:rPr>
              <a:t>14.37 T/m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62" name="Picture 22" descr="C:\Documents and Settings\dejan.C-AD\My Documents\NewDesign\PS2\BasicModule_MAD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990600"/>
            <a:ext cx="7772400" cy="5546725"/>
          </a:xfrm>
          <a:prstGeom prst="rect">
            <a:avLst/>
          </a:prstGeom>
          <a:noFill/>
        </p:spPr>
      </p:pic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r>
              <a:rPr lang="en-US" sz="3200" smtClean="0"/>
              <a:t>The fundamental block – the arc module</a:t>
            </a:r>
            <a:endParaRPr lang="en-US" sz="2400" b="0" baseline="-10000" smtClean="0">
              <a:solidFill>
                <a:schemeClr val="tx1"/>
              </a:solidFill>
            </a:endParaRPr>
          </a:p>
        </p:txBody>
      </p:sp>
      <p:sp>
        <p:nvSpPr>
          <p:cNvPr id="87050" name="Rectangle 10"/>
          <p:cNvSpPr>
            <a:spLocks noChangeArrowheads="1"/>
          </p:cNvSpPr>
          <p:nvPr/>
        </p:nvSpPr>
        <p:spPr bwMode="auto">
          <a:xfrm rot="92856">
            <a:off x="5791200" y="990600"/>
            <a:ext cx="390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Garamond" pitchFamily="18" charset="0"/>
              </a:rPr>
              <a:t>B</a:t>
            </a:r>
            <a:r>
              <a:rPr lang="en-US" sz="2400" baseline="-10000">
                <a:latin typeface="Garamond" pitchFamily="18" charset="0"/>
              </a:rPr>
              <a:t>f</a:t>
            </a:r>
          </a:p>
        </p:txBody>
      </p:sp>
      <p:sp>
        <p:nvSpPr>
          <p:cNvPr id="87060" name="Text Box 20"/>
          <p:cNvSpPr txBox="1">
            <a:spLocks noChangeArrowheads="1"/>
          </p:cNvSpPr>
          <p:nvPr/>
        </p:nvSpPr>
        <p:spPr bwMode="auto">
          <a:xfrm>
            <a:off x="304800" y="4191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7063" name="Text Box 23"/>
          <p:cNvSpPr txBox="1">
            <a:spLocks noChangeArrowheads="1"/>
          </p:cNvSpPr>
          <p:nvPr/>
        </p:nvSpPr>
        <p:spPr bwMode="auto">
          <a:xfrm>
            <a:off x="1981200" y="990600"/>
            <a:ext cx="427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Garamond" pitchFamily="18" charset="0"/>
              </a:rPr>
              <a:t>B</a:t>
            </a:r>
            <a:r>
              <a:rPr lang="en-US" sz="2400" baseline="-10000">
                <a:latin typeface="Garamond" pitchFamily="18" charset="0"/>
              </a:rPr>
              <a:t>d</a:t>
            </a:r>
          </a:p>
        </p:txBody>
      </p:sp>
      <p:sp>
        <p:nvSpPr>
          <p:cNvPr id="87064" name="Rectangle 24"/>
          <p:cNvSpPr>
            <a:spLocks noChangeArrowheads="1"/>
          </p:cNvSpPr>
          <p:nvPr/>
        </p:nvSpPr>
        <p:spPr bwMode="auto">
          <a:xfrm>
            <a:off x="3048000" y="990600"/>
            <a:ext cx="427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Garamond" pitchFamily="18" charset="0"/>
              </a:rPr>
              <a:t>B</a:t>
            </a:r>
            <a:r>
              <a:rPr lang="en-US" sz="2400" baseline="-10000">
                <a:latin typeface="Garamond" pitchFamily="18" charset="0"/>
              </a:rPr>
              <a:t>d</a:t>
            </a:r>
          </a:p>
        </p:txBody>
      </p:sp>
      <p:sp>
        <p:nvSpPr>
          <p:cNvPr id="87065" name="Rectangle 25"/>
          <p:cNvSpPr>
            <a:spLocks noChangeArrowheads="1"/>
          </p:cNvSpPr>
          <p:nvPr/>
        </p:nvSpPr>
        <p:spPr bwMode="auto">
          <a:xfrm>
            <a:off x="3429000" y="990600"/>
            <a:ext cx="427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Garamond" pitchFamily="18" charset="0"/>
              </a:rPr>
              <a:t>B</a:t>
            </a:r>
            <a:r>
              <a:rPr lang="en-US" sz="2400" baseline="-10000">
                <a:latin typeface="Garamond" pitchFamily="18" charset="0"/>
              </a:rPr>
              <a:t>d</a:t>
            </a:r>
          </a:p>
        </p:txBody>
      </p:sp>
      <p:sp>
        <p:nvSpPr>
          <p:cNvPr id="87066" name="Rectangle 26"/>
          <p:cNvSpPr>
            <a:spLocks noChangeArrowheads="1"/>
          </p:cNvSpPr>
          <p:nvPr/>
        </p:nvSpPr>
        <p:spPr bwMode="auto">
          <a:xfrm>
            <a:off x="5410200" y="990600"/>
            <a:ext cx="427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Garamond" pitchFamily="18" charset="0"/>
              </a:rPr>
              <a:t>B</a:t>
            </a:r>
            <a:r>
              <a:rPr lang="en-US" sz="2400" baseline="-10000">
                <a:latin typeface="Garamond" pitchFamily="18" charset="0"/>
              </a:rPr>
              <a:t>d</a:t>
            </a:r>
          </a:p>
        </p:txBody>
      </p:sp>
      <p:sp>
        <p:nvSpPr>
          <p:cNvPr id="87067" name="Rectangle 27"/>
          <p:cNvSpPr>
            <a:spLocks noChangeArrowheads="1"/>
          </p:cNvSpPr>
          <p:nvPr/>
        </p:nvSpPr>
        <p:spPr bwMode="auto">
          <a:xfrm>
            <a:off x="5105400" y="990600"/>
            <a:ext cx="427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Garamond" pitchFamily="18" charset="0"/>
              </a:rPr>
              <a:t>B</a:t>
            </a:r>
            <a:r>
              <a:rPr lang="en-US" sz="2400" baseline="-10000">
                <a:latin typeface="Garamond" pitchFamily="18" charset="0"/>
              </a:rPr>
              <a:t>d</a:t>
            </a:r>
          </a:p>
        </p:txBody>
      </p:sp>
      <p:sp>
        <p:nvSpPr>
          <p:cNvPr id="87068" name="Rectangle 28"/>
          <p:cNvSpPr>
            <a:spLocks noChangeArrowheads="1"/>
          </p:cNvSpPr>
          <p:nvPr/>
        </p:nvSpPr>
        <p:spPr bwMode="auto">
          <a:xfrm>
            <a:off x="6553200" y="990600"/>
            <a:ext cx="427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Garamond" pitchFamily="18" charset="0"/>
              </a:rPr>
              <a:t>B</a:t>
            </a:r>
            <a:r>
              <a:rPr lang="en-US" sz="2400" baseline="-10000">
                <a:latin typeface="Garamond" pitchFamily="18" charset="0"/>
              </a:rPr>
              <a:t>d</a:t>
            </a:r>
          </a:p>
        </p:txBody>
      </p:sp>
      <p:sp>
        <p:nvSpPr>
          <p:cNvPr id="87069" name="Text Box 29"/>
          <p:cNvSpPr txBox="1">
            <a:spLocks noChangeArrowheads="1"/>
          </p:cNvSpPr>
          <p:nvPr/>
        </p:nvSpPr>
        <p:spPr bwMode="auto">
          <a:xfrm>
            <a:off x="4343400" y="990600"/>
            <a:ext cx="549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Garamond" pitchFamily="18" charset="0"/>
              </a:rPr>
              <a:t>G</a:t>
            </a:r>
            <a:r>
              <a:rPr lang="en-US" baseline="-10000">
                <a:latin typeface="Garamond" pitchFamily="18" charset="0"/>
              </a:rPr>
              <a:t>D3</a:t>
            </a:r>
          </a:p>
        </p:txBody>
      </p:sp>
      <p:sp>
        <p:nvSpPr>
          <p:cNvPr id="87070" name="Text Box 30"/>
          <p:cNvSpPr txBox="1">
            <a:spLocks noChangeArrowheads="1"/>
          </p:cNvSpPr>
          <p:nvPr/>
        </p:nvSpPr>
        <p:spPr bwMode="auto">
          <a:xfrm>
            <a:off x="4648200" y="838200"/>
            <a:ext cx="517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Garamond" pitchFamily="18" charset="0"/>
              </a:rPr>
              <a:t>G</a:t>
            </a:r>
            <a:r>
              <a:rPr lang="en-US" baseline="-10000">
                <a:latin typeface="Garamond" pitchFamily="18" charset="0"/>
              </a:rPr>
              <a:t>F3</a:t>
            </a:r>
          </a:p>
        </p:txBody>
      </p:sp>
      <p:sp>
        <p:nvSpPr>
          <p:cNvPr id="87071" name="Text Box 31"/>
          <p:cNvSpPr txBox="1">
            <a:spLocks noChangeArrowheads="1"/>
          </p:cNvSpPr>
          <p:nvPr/>
        </p:nvSpPr>
        <p:spPr bwMode="auto">
          <a:xfrm>
            <a:off x="3962400" y="990600"/>
            <a:ext cx="549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Garamond" pitchFamily="18" charset="0"/>
              </a:rPr>
              <a:t>G</a:t>
            </a:r>
            <a:r>
              <a:rPr lang="en-US" baseline="-10000">
                <a:latin typeface="Garamond" pitchFamily="18" charset="0"/>
              </a:rPr>
              <a:t>D3</a:t>
            </a:r>
          </a:p>
        </p:txBody>
      </p:sp>
      <p:sp>
        <p:nvSpPr>
          <p:cNvPr id="87072" name="Text Box 32"/>
          <p:cNvSpPr txBox="1">
            <a:spLocks noChangeArrowheads="1"/>
          </p:cNvSpPr>
          <p:nvPr/>
        </p:nvSpPr>
        <p:spPr bwMode="auto">
          <a:xfrm>
            <a:off x="3733800" y="838200"/>
            <a:ext cx="517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Garamond" pitchFamily="18" charset="0"/>
              </a:rPr>
              <a:t>G</a:t>
            </a:r>
            <a:r>
              <a:rPr lang="en-US" baseline="-10000">
                <a:latin typeface="Garamond" pitchFamily="18" charset="0"/>
              </a:rPr>
              <a:t>F3</a:t>
            </a:r>
          </a:p>
        </p:txBody>
      </p:sp>
      <p:sp>
        <p:nvSpPr>
          <p:cNvPr id="87073" name="Rectangle 33"/>
          <p:cNvSpPr>
            <a:spLocks noChangeArrowheads="1"/>
          </p:cNvSpPr>
          <p:nvPr/>
        </p:nvSpPr>
        <p:spPr bwMode="auto">
          <a:xfrm>
            <a:off x="2362200" y="990600"/>
            <a:ext cx="390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Garamond" pitchFamily="18" charset="0"/>
              </a:rPr>
              <a:t>B</a:t>
            </a:r>
            <a:r>
              <a:rPr lang="en-US" sz="2400" baseline="-10000">
                <a:latin typeface="Garamond" pitchFamily="18" charset="0"/>
              </a:rPr>
              <a:t>f</a:t>
            </a:r>
          </a:p>
        </p:txBody>
      </p:sp>
      <p:sp>
        <p:nvSpPr>
          <p:cNvPr id="87074" name="Rectangle 34"/>
          <p:cNvSpPr>
            <a:spLocks noChangeArrowheads="1"/>
          </p:cNvSpPr>
          <p:nvPr/>
        </p:nvSpPr>
        <p:spPr bwMode="auto">
          <a:xfrm>
            <a:off x="2743200" y="990600"/>
            <a:ext cx="390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Garamond" pitchFamily="18" charset="0"/>
              </a:rPr>
              <a:t>B</a:t>
            </a:r>
            <a:r>
              <a:rPr lang="en-US" sz="2400" baseline="-10000">
                <a:latin typeface="Garamond" pitchFamily="18" charset="0"/>
              </a:rPr>
              <a:t>f</a:t>
            </a:r>
          </a:p>
        </p:txBody>
      </p:sp>
      <p:sp>
        <p:nvSpPr>
          <p:cNvPr id="87075" name="Rectangle 35"/>
          <p:cNvSpPr>
            <a:spLocks noChangeArrowheads="1"/>
          </p:cNvSpPr>
          <p:nvPr/>
        </p:nvSpPr>
        <p:spPr bwMode="auto">
          <a:xfrm>
            <a:off x="6172200" y="990600"/>
            <a:ext cx="390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Garamond" pitchFamily="18" charset="0"/>
              </a:rPr>
              <a:t>B</a:t>
            </a:r>
            <a:r>
              <a:rPr lang="en-US" sz="2400" baseline="-10000">
                <a:latin typeface="Garamond" pitchFamily="18" charset="0"/>
              </a:rPr>
              <a:t>f</a:t>
            </a:r>
          </a:p>
        </p:txBody>
      </p:sp>
      <p:sp>
        <p:nvSpPr>
          <p:cNvPr id="87078" name="Text Box 38"/>
          <p:cNvSpPr txBox="1">
            <a:spLocks noChangeArrowheads="1"/>
          </p:cNvSpPr>
          <p:nvPr/>
        </p:nvSpPr>
        <p:spPr bwMode="auto">
          <a:xfrm>
            <a:off x="152400" y="4579938"/>
            <a:ext cx="1163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Symbol" pitchFamily="18" charset="2"/>
              </a:rPr>
              <a:t>g</a:t>
            </a:r>
            <a:r>
              <a:rPr lang="en-US" b="1" baseline="-25000"/>
              <a:t>t </a:t>
            </a:r>
            <a:r>
              <a:rPr lang="en-US" b="1"/>
              <a:t>= </a:t>
            </a:r>
            <a:r>
              <a:rPr lang="en-US" b="1">
                <a:latin typeface="Garamond" pitchFamily="18" charset="0"/>
              </a:rPr>
              <a:t>i 10.47</a:t>
            </a:r>
          </a:p>
        </p:txBody>
      </p:sp>
      <p:sp>
        <p:nvSpPr>
          <p:cNvPr id="87079" name="Text Box 39"/>
          <p:cNvSpPr txBox="1">
            <a:spLocks noChangeArrowheads="1"/>
          </p:cNvSpPr>
          <p:nvPr/>
        </p:nvSpPr>
        <p:spPr bwMode="auto">
          <a:xfrm>
            <a:off x="0" y="5867400"/>
            <a:ext cx="2574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n</a:t>
            </a:r>
            <a:r>
              <a:rPr lang="en-US" baseline="-10000">
                <a:latin typeface="Times New Roman" pitchFamily="18" charset="0"/>
              </a:rPr>
              <a:t>x </a:t>
            </a:r>
            <a:r>
              <a:rPr lang="en-US">
                <a:latin typeface="Symbol" pitchFamily="18" charset="2"/>
              </a:rPr>
              <a:t>= 0.802 - 4.4 e</a:t>
            </a:r>
            <a:r>
              <a:rPr lang="en-US" baseline="-10000">
                <a:latin typeface="Times New Roman" pitchFamily="18" charset="0"/>
              </a:rPr>
              <a:t>x</a:t>
            </a:r>
            <a:r>
              <a:rPr lang="en-US">
                <a:latin typeface="Symbol" pitchFamily="18" charset="2"/>
              </a:rPr>
              <a:t> +1.9 e</a:t>
            </a:r>
            <a:r>
              <a:rPr lang="en-US" baseline="-10000">
                <a:latin typeface="Times New Roman" pitchFamily="18" charset="0"/>
              </a:rPr>
              <a:t>y</a:t>
            </a:r>
            <a:endParaRPr lang="en-US">
              <a:latin typeface="Symbol" pitchFamily="18" charset="2"/>
            </a:endParaRPr>
          </a:p>
          <a:p>
            <a:r>
              <a:rPr lang="en-US">
                <a:latin typeface="Symbol" pitchFamily="18" charset="2"/>
              </a:rPr>
              <a:t>n</a:t>
            </a:r>
            <a:r>
              <a:rPr lang="en-US" baseline="-10000">
                <a:latin typeface="Times New Roman" pitchFamily="18" charset="0"/>
              </a:rPr>
              <a:t>y </a:t>
            </a:r>
            <a:r>
              <a:rPr lang="en-US">
                <a:latin typeface="Symbol" pitchFamily="18" charset="2"/>
              </a:rPr>
              <a:t>= 0.526 + 1.9 e</a:t>
            </a:r>
            <a:r>
              <a:rPr lang="en-US" baseline="-10000">
                <a:latin typeface="Times New Roman" pitchFamily="18" charset="0"/>
              </a:rPr>
              <a:t>x</a:t>
            </a:r>
            <a:r>
              <a:rPr lang="en-US">
                <a:latin typeface="Symbol" pitchFamily="18" charset="2"/>
              </a:rPr>
              <a:t> +8.1 e</a:t>
            </a:r>
            <a:r>
              <a:rPr lang="en-US" baseline="-10000">
                <a:latin typeface="Times New Roman" pitchFamily="18" charset="0"/>
              </a:rPr>
              <a:t>y</a:t>
            </a:r>
          </a:p>
        </p:txBody>
      </p:sp>
      <p:sp>
        <p:nvSpPr>
          <p:cNvPr id="87080" name="Text Box 40"/>
          <p:cNvSpPr txBox="1">
            <a:spLocks noChangeArrowheads="1"/>
          </p:cNvSpPr>
          <p:nvPr/>
        </p:nvSpPr>
        <p:spPr bwMode="auto">
          <a:xfrm>
            <a:off x="3429000" y="6096000"/>
            <a:ext cx="3090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Garamond" pitchFamily="18" charset="0"/>
              </a:rPr>
              <a:t>The sextupole induced tune shift</a:t>
            </a:r>
          </a:p>
        </p:txBody>
      </p:sp>
      <p:sp>
        <p:nvSpPr>
          <p:cNvPr id="87081" name="Line 41"/>
          <p:cNvSpPr>
            <a:spLocks noChangeShapeType="1"/>
          </p:cNvSpPr>
          <p:nvPr/>
        </p:nvSpPr>
        <p:spPr bwMode="auto">
          <a:xfrm flipH="1">
            <a:off x="2590800" y="6248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2667000" cy="990600"/>
          </a:xfrm>
        </p:spPr>
        <p:txBody>
          <a:bodyPr/>
          <a:lstStyle/>
          <a:p>
            <a:r>
              <a:rPr lang="en-US" sz="3200" smtClean="0"/>
              <a:t>The arc block</a:t>
            </a:r>
          </a:p>
        </p:txBody>
      </p:sp>
      <p:pic>
        <p:nvPicPr>
          <p:cNvPr id="90115" name="Picture 3" descr="C:\Documents and Settings\dejan.C-AD\My Documents\NewDesign\PS2\PS2_FundamentalBlock_Febr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411163"/>
            <a:ext cx="6400800" cy="6103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534400" cy="990600"/>
          </a:xfrm>
        </p:spPr>
        <p:txBody>
          <a:bodyPr/>
          <a:lstStyle/>
          <a:p>
            <a:r>
              <a:rPr lang="en-US" sz="2800" smtClean="0">
                <a:solidFill>
                  <a:srgbClr val="00CCFF"/>
                </a:solidFill>
              </a:rPr>
              <a:t>Matching block</a:t>
            </a:r>
            <a:r>
              <a:rPr lang="en-US" sz="2800" smtClean="0"/>
              <a:t> between a single </a:t>
            </a:r>
            <a:r>
              <a:rPr lang="en-US" sz="2800" smtClean="0">
                <a:solidFill>
                  <a:srgbClr val="FF3300"/>
                </a:solidFill>
              </a:rPr>
              <a:t>arc cell in the middle</a:t>
            </a:r>
            <a:r>
              <a:rPr lang="en-US" sz="2800" smtClean="0"/>
              <a:t> and </a:t>
            </a:r>
            <a:r>
              <a:rPr lang="en-US" sz="2800" smtClean="0">
                <a:solidFill>
                  <a:srgbClr val="FF33CC"/>
                </a:solidFill>
              </a:rPr>
              <a:t>zero dispersion straight section cells</a:t>
            </a:r>
            <a:r>
              <a:rPr lang="en-US" sz="2800" smtClean="0"/>
              <a:t> at both ends:</a:t>
            </a:r>
          </a:p>
        </p:txBody>
      </p:sp>
      <p:pic>
        <p:nvPicPr>
          <p:cNvPr id="91139" name="Picture 3" descr="C:\Documents and Settings\dejan.C-AD\My Documents\NewDesign\PS2\ZCELL_X_M_BasicBLOCK_M_X_ZCELL_Module_MAD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371600"/>
            <a:ext cx="7543800" cy="5099050"/>
          </a:xfrm>
          <a:prstGeom prst="rect">
            <a:avLst/>
          </a:prstGeom>
          <a:noFill/>
        </p:spPr>
      </p:pic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1524000"/>
            <a:ext cx="21494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000066"/>
                </a:solidFill>
                <a:latin typeface="Garamond" pitchFamily="18" charset="0"/>
              </a:rPr>
              <a:t>The picture shows zero dispersion in the straight section FODO cell</a:t>
            </a:r>
          </a:p>
        </p:txBody>
      </p:sp>
      <p:sp>
        <p:nvSpPr>
          <p:cNvPr id="91141" name="Line 5"/>
          <p:cNvSpPr>
            <a:spLocks noChangeShapeType="1"/>
          </p:cNvSpPr>
          <p:nvPr/>
        </p:nvSpPr>
        <p:spPr bwMode="auto">
          <a:xfrm>
            <a:off x="4572000" y="1447800"/>
            <a:ext cx="1143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142" name="Line 6"/>
          <p:cNvSpPr>
            <a:spLocks noChangeShapeType="1"/>
          </p:cNvSpPr>
          <p:nvPr/>
        </p:nvSpPr>
        <p:spPr bwMode="auto">
          <a:xfrm>
            <a:off x="3429000" y="1447800"/>
            <a:ext cx="1143000" cy="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143" name="Line 7"/>
          <p:cNvSpPr>
            <a:spLocks noChangeShapeType="1"/>
          </p:cNvSpPr>
          <p:nvPr/>
        </p:nvSpPr>
        <p:spPr bwMode="auto">
          <a:xfrm>
            <a:off x="3048000" y="1447800"/>
            <a:ext cx="457200" cy="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144" name="Line 8"/>
          <p:cNvSpPr>
            <a:spLocks noChangeShapeType="1"/>
          </p:cNvSpPr>
          <p:nvPr/>
        </p:nvSpPr>
        <p:spPr bwMode="auto">
          <a:xfrm>
            <a:off x="6781800" y="1447800"/>
            <a:ext cx="457200" cy="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145" name="Line 9"/>
          <p:cNvSpPr>
            <a:spLocks noChangeShapeType="1"/>
          </p:cNvSpPr>
          <p:nvPr/>
        </p:nvSpPr>
        <p:spPr bwMode="auto">
          <a:xfrm>
            <a:off x="5715000" y="1447800"/>
            <a:ext cx="1066800" cy="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True"/>
  <p:tag name="USEBOLDAMS" val="True"/>
  <p:tag name="DEFAULTDISPLAYSOURCE" val="\documentclass{slides}\pagestyle{empty}&#10;\begin{document}&#10;\end{document}&#10;"/>
  <p:tag name="TEX2PS" val="latex $(base).tex; dvips -D $(res) -E -o $(base).ps $(base).dvi"/>
  <p:tag name="TEX2PSBATCH" val="latex --interaction=nonstopmode $(base).tex; dvips -D $(res) -E -o $(base).ps $(base).dvi"/>
  <p:tag name="DEFAULTBITMAP" val="bmpmono"/>
  <p:tag name="DEFAULTBLEND" val="False"/>
  <p:tag name="DEFAULTTRANSPARENT" val="False"/>
  <p:tag name="DEFAULTRESOLUTION" val="300"/>
  <p:tag name="DEFAULTMAGNIFICATION" val="2"/>
  <p:tag name="DEFAULTFONTSIZE" val="12"/>
  <p:tag name="DEFAULTWIDTH" val="579"/>
  <p:tag name="DEFAULTHEIGHT" val="493"/>
</p:tagLst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36627</TotalTime>
  <Words>647</Words>
  <Application>Microsoft PowerPoint</Application>
  <PresentationFormat>On-screen Show (4:3)</PresentationFormat>
  <Paragraphs>133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Garamond</vt:lpstr>
      <vt:lpstr>Wingdings</vt:lpstr>
      <vt:lpstr>Times New Roman</vt:lpstr>
      <vt:lpstr>Tahoma</vt:lpstr>
      <vt:lpstr>Helvetica</vt:lpstr>
      <vt:lpstr>Symbol</vt:lpstr>
      <vt:lpstr>Courier New</vt:lpstr>
      <vt:lpstr>Pixel</vt:lpstr>
      <vt:lpstr>Microsoft Equation 3.0</vt:lpstr>
      <vt:lpstr>Optics considerations for PS2</vt:lpstr>
      <vt:lpstr>Outline</vt:lpstr>
      <vt:lpstr>Flexible Momentum Compaction Modules</vt:lpstr>
      <vt:lpstr>Design and optics constraints for PS2 ring are followed</vt:lpstr>
      <vt:lpstr>High filling factor FMC</vt:lpstr>
      <vt:lpstr>The fundamental block – the arc module</vt:lpstr>
      <vt:lpstr>The fundamental block – the arc module</vt:lpstr>
      <vt:lpstr>The arc block</vt:lpstr>
      <vt:lpstr>Matching block between a single arc cell in the middle and zero dispersion straight section cells at both ends:</vt:lpstr>
      <vt:lpstr>The matching X-cell to the zero-dispersion straight</vt:lpstr>
      <vt:lpstr>Matching M-cell from X to the basic module in the arcs</vt:lpstr>
      <vt:lpstr>Half of the zero dispersion straight section</vt:lpstr>
      <vt:lpstr>Racetrack PS2 without transition crossing: gt= i 13.1</vt:lpstr>
      <vt:lpstr>Betatron Functions in the whole ring</vt:lpstr>
      <vt:lpstr>Layout</vt:lpstr>
      <vt:lpstr>Summary</vt:lpstr>
    </vt:vector>
  </TitlesOfParts>
  <Company>SNS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EXPERIMENTAL FACILITIES OVERVIEW</dc:title>
  <dc:creator>Yannis Papaphilippou</dc:creator>
  <cp:lastModifiedBy>yannis</cp:lastModifiedBy>
  <cp:revision>2292</cp:revision>
  <cp:lastPrinted>2001-01-29T19:54:41Z</cp:lastPrinted>
  <dcterms:created xsi:type="dcterms:W3CDTF">2000-02-17T14:31:25Z</dcterms:created>
  <dcterms:modified xsi:type="dcterms:W3CDTF">2008-03-19T12:45:26Z</dcterms:modified>
</cp:coreProperties>
</file>