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257" r:id="rId2"/>
    <p:sldId id="479" r:id="rId3"/>
    <p:sldId id="526" r:id="rId4"/>
    <p:sldId id="489" r:id="rId5"/>
    <p:sldId id="490" r:id="rId6"/>
    <p:sldId id="493" r:id="rId7"/>
    <p:sldId id="494" r:id="rId8"/>
    <p:sldId id="503" r:id="rId9"/>
    <p:sldId id="495" r:id="rId10"/>
    <p:sldId id="496" r:id="rId11"/>
    <p:sldId id="497" r:id="rId12"/>
    <p:sldId id="447" r:id="rId13"/>
    <p:sldId id="475" r:id="rId14"/>
    <p:sldId id="478" r:id="rId15"/>
    <p:sldId id="477" r:id="rId16"/>
    <p:sldId id="480" r:id="rId17"/>
    <p:sldId id="485" r:id="rId18"/>
    <p:sldId id="474" r:id="rId19"/>
    <p:sldId id="515" r:id="rId20"/>
    <p:sldId id="516" r:id="rId21"/>
    <p:sldId id="517" r:id="rId22"/>
    <p:sldId id="518" r:id="rId23"/>
    <p:sldId id="519" r:id="rId24"/>
    <p:sldId id="520" r:id="rId25"/>
    <p:sldId id="521" r:id="rId26"/>
    <p:sldId id="522" r:id="rId27"/>
    <p:sldId id="523" r:id="rId28"/>
    <p:sldId id="524" r:id="rId29"/>
    <p:sldId id="525" r:id="rId30"/>
    <p:sldId id="476" r:id="rId31"/>
  </p:sldIdLst>
  <p:sldSz cx="9144000" cy="6858000" type="screen4x3"/>
  <p:notesSz cx="6731000" cy="9856788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CCFF"/>
    <a:srgbClr val="008000"/>
    <a:srgbClr val="800080"/>
    <a:srgbClr val="66FF33"/>
    <a:srgbClr val="FFFF00"/>
    <a:srgbClr val="FFFF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34577" autoAdjust="0"/>
    <p:restoredTop sz="86395" autoAdjust="0"/>
  </p:normalViewPr>
  <p:slideViewPr>
    <p:cSldViewPr>
      <p:cViewPr>
        <p:scale>
          <a:sx n="120" d="100"/>
          <a:sy n="120" d="100"/>
        </p:scale>
        <p:origin x="-24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692" y="-66"/>
      </p:cViewPr>
      <p:guideLst>
        <p:guide orient="horz" pos="3103"/>
        <p:guide pos="211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2" tIns="46422" rIns="92842" bIns="46422" numCol="1" anchor="t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2" tIns="46422" rIns="92842" bIns="46422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4663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2" tIns="46422" rIns="92842" bIns="46422" numCol="1" anchor="b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64663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2" tIns="46422" rIns="92842" bIns="46422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10380C58-0349-462D-B993-BEF290D51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5" rIns="91311" bIns="45655" numCol="1" anchor="t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33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5" rIns="91311" bIns="45655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25488"/>
            <a:ext cx="4967288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9475" y="4694238"/>
            <a:ext cx="498792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5" rIns="91311" bIns="45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0063"/>
            <a:ext cx="2933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5" rIns="91311" bIns="45655" numCol="1" anchor="b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90063"/>
            <a:ext cx="2933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5" rIns="91311" bIns="45655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2981FF9A-89F0-43E5-A2DD-E51F5B25E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8AC04A-0425-4874-8290-7AB58F6C33DA}" type="slidenum">
              <a:rPr lang="en-US" smtClean="0">
                <a:latin typeface="Helvetica" pitchFamily="48" charset="0"/>
              </a:rPr>
              <a:pPr/>
              <a:t>10</a:t>
            </a:fld>
            <a:endParaRPr lang="en-US" smtClean="0">
              <a:latin typeface="Helvetica" pitchFamily="4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B898C-3CCF-480E-999D-AB107B0119A0}" type="slidenum">
              <a:rPr lang="en-US" smtClean="0">
                <a:latin typeface="Helvetica" pitchFamily="48" charset="0"/>
              </a:rPr>
              <a:pPr/>
              <a:t>11</a:t>
            </a:fld>
            <a:endParaRPr lang="en-US" smtClean="0">
              <a:latin typeface="Helvetica" pitchFamily="4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EF94A-2DAE-404E-86CF-9C381BE3A4F2}" type="slidenum">
              <a:rPr lang="en-US" smtClean="0">
                <a:latin typeface="Helvetica" pitchFamily="48" charset="0"/>
              </a:rPr>
              <a:pPr/>
              <a:t>12</a:t>
            </a:fld>
            <a:endParaRPr lang="en-US" smtClean="0">
              <a:latin typeface="Helvetica" pitchFamily="4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4AEF4-EEA3-4DAE-9394-FFD36559E3DC}" type="slidenum">
              <a:rPr lang="en-US" smtClean="0">
                <a:latin typeface="Helvetica" pitchFamily="48" charset="0"/>
              </a:rPr>
              <a:pPr/>
              <a:t>18</a:t>
            </a:fld>
            <a:endParaRPr lang="en-US" smtClean="0">
              <a:latin typeface="Helvetica" pitchFamily="4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7600" cy="36957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1538"/>
            <a:ext cx="5384800" cy="443547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826DC3-A793-4921-9E11-51AF2F4B6515}" type="slidenum">
              <a:rPr lang="en-US" smtClean="0">
                <a:latin typeface="Helvetica" pitchFamily="48" charset="0"/>
              </a:rPr>
              <a:pPr/>
              <a:t>4</a:t>
            </a:fld>
            <a:endParaRPr lang="en-US" smtClean="0">
              <a:latin typeface="Helvetica" pitchFamily="4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91685-1123-4A69-B76B-E3E3FF664C46}" type="slidenum">
              <a:rPr lang="en-US" smtClean="0">
                <a:latin typeface="Helvetica" pitchFamily="48" charset="0"/>
              </a:rPr>
              <a:pPr/>
              <a:t>5</a:t>
            </a:fld>
            <a:endParaRPr lang="en-US" smtClean="0">
              <a:latin typeface="Helvetica" pitchFamily="4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A34A5B-4CD4-400C-88ED-531C93564573}" type="slidenum">
              <a:rPr lang="en-US" smtClean="0">
                <a:latin typeface="Helvetica" pitchFamily="48" charset="0"/>
              </a:rPr>
              <a:pPr/>
              <a:t>6</a:t>
            </a:fld>
            <a:endParaRPr lang="en-US" smtClean="0">
              <a:latin typeface="Helvetica" pitchFamily="4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2781D-6F4C-4435-9A5C-38BA656892EA}" type="slidenum">
              <a:rPr lang="en-US" smtClean="0">
                <a:latin typeface="Helvetica" pitchFamily="48" charset="0"/>
              </a:rPr>
              <a:pPr/>
              <a:t>7</a:t>
            </a:fld>
            <a:endParaRPr lang="en-US" smtClean="0">
              <a:latin typeface="Helvetica" pitchFamily="4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8A39AA-7ECE-4733-A2A1-1735A826D7F1}" type="slidenum">
              <a:rPr lang="en-US" smtClean="0">
                <a:latin typeface="Helvetica" pitchFamily="48" charset="0"/>
              </a:rPr>
              <a:pPr/>
              <a:t>9</a:t>
            </a:fld>
            <a:endParaRPr lang="en-US" smtClean="0">
              <a:latin typeface="Helvetica" pitchFamily="4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4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7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075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6" name="Rectangle 307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grpSp>
          <p:nvGrpSpPr>
            <p:cNvPr id="7" name="Group 3077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3078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9" name="Rectangle 3079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3080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3081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3082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3083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3084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3085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3086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3087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8" name="Rectangle 3130"/>
          <p:cNvSpPr>
            <a:spLocks noChangeArrowheads="1"/>
          </p:cNvSpPr>
          <p:nvPr/>
        </p:nvSpPr>
        <p:spPr bwMode="auto">
          <a:xfrm>
            <a:off x="4060825" y="29718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9" name="Rectangle 3131"/>
          <p:cNvSpPr>
            <a:spLocks noChangeArrowheads="1"/>
          </p:cNvSpPr>
          <p:nvPr/>
        </p:nvSpPr>
        <p:spPr bwMode="auto">
          <a:xfrm>
            <a:off x="3678238" y="25844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20" name="Picture 9" descr="cern_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48663" y="0"/>
            <a:ext cx="795337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47" name="Rectangle 3091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8548" name="Rectangle 3092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Optics solutions for the PS2 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85EC8-709C-43F8-BAA7-52EB0A43E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07/02/08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Optics solutions for the PS2 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D1015-12EE-46E6-A2CB-95DA1EA34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07/02/08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Optics solutions for the PS2 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18870-6B63-4BE5-B2CE-1361D5F5B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07/02/08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07/02/08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Optics solutions for the PS2 ring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ED1EA-2FA3-4D2E-AC1F-DFE7BC532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Optics solutions for the PS2 ring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84051-3B3D-4D25-9057-905E5FCD9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07/02/08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Optics solutions for the PS2 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09443-0608-4B55-99FA-4D6D6F609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07/02/08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Optics solutions for the PS2 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9790-222A-48DA-B574-E4D0A0BBE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07/02/08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Optics solutions for the PS2 ring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5456A-D78B-4177-9686-862311C3D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07/02/08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Optics solutions for the PS2 ring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91E01-87E1-41C0-9BDD-A8F126B16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07/02/08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Optics solutions for the PS2 ring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E30C1-BB4F-440A-BA0C-0D8EE44A9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07/02/08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Optics solutions for the PS2 ring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86169-0EE9-478F-AE74-A267E77B4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07/02/08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Optics solutions for the PS2 ring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08AE7-BC54-451F-ADFF-A87465435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07/02/08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Optics solutions for the PS2 ring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0CFB5-C2D8-4695-AB7B-BF6238072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07/02/08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Optics solutions for the PS2 ring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D2B33636-EF77-4AAE-AFC6-C0728E6CA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7750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7751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7751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hlink"/>
                </a:solidFill>
              </a:endParaRPr>
            </a:p>
          </p:txBody>
        </p:sp>
        <p:sp>
          <p:nvSpPr>
            <p:cNvPr id="27751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hlink"/>
                </a:solidFill>
              </a:endParaRPr>
            </a:p>
          </p:txBody>
        </p:sp>
        <p:sp>
          <p:nvSpPr>
            <p:cNvPr id="27751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7751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hlink"/>
                </a:solidFill>
              </a:endParaRPr>
            </a:p>
          </p:txBody>
        </p:sp>
        <p:sp>
          <p:nvSpPr>
            <p:cNvPr id="27751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7751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7751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2"/>
                </a:solidFill>
              </a:endParaRPr>
            </a:p>
          </p:txBody>
        </p:sp>
      </p:grpSp>
      <p:sp>
        <p:nvSpPr>
          <p:cNvPr id="512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75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07/02/08</a:t>
            </a:r>
          </a:p>
        </p:txBody>
      </p:sp>
      <p:sp>
        <p:nvSpPr>
          <p:cNvPr id="277558" name="Rectangle 54"/>
          <p:cNvSpPr>
            <a:spLocks noChangeArrowheads="1"/>
          </p:cNvSpPr>
          <p:nvPr/>
        </p:nvSpPr>
        <p:spPr bwMode="auto">
          <a:xfrm>
            <a:off x="4060825" y="29718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77559" name="Rectangle 55"/>
          <p:cNvSpPr>
            <a:spLocks noChangeArrowheads="1"/>
          </p:cNvSpPr>
          <p:nvPr/>
        </p:nvSpPr>
        <p:spPr bwMode="auto">
          <a:xfrm>
            <a:off x="3678238" y="25844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3" r:id="rId13"/>
    <p:sldLayoutId id="2147483681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48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48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48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48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48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5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14.bin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12.bin"/><Relationship Id="rId4" Type="http://schemas.openxmlformats.org/officeDocument/2006/relationships/notesSlide" Target="../notesSlides/notesSlide10.xml"/><Relationship Id="rId9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975" y="1811338"/>
            <a:ext cx="6840538" cy="2303462"/>
          </a:xfrm>
        </p:spPr>
        <p:txBody>
          <a:bodyPr/>
          <a:lstStyle/>
          <a:p>
            <a:pPr algn="ctr" eaLnBrk="1" hangingPunct="1"/>
            <a:r>
              <a:rPr lang="en-US" b="0" smtClean="0"/>
              <a:t>Optics solutions for the PS2 ring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5686425"/>
            <a:ext cx="9144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120000"/>
            </a:pPr>
            <a:r>
              <a:rPr lang="en-US" sz="2400" b="1" dirty="0">
                <a:latin typeface="Helvetica" pitchFamily="48" charset="0"/>
              </a:rPr>
              <a:t>February </a:t>
            </a:r>
            <a:r>
              <a:rPr lang="en-US" sz="2400" b="1" dirty="0" smtClean="0">
                <a:latin typeface="Helvetica" pitchFamily="48" charset="0"/>
              </a:rPr>
              <a:t>11</a:t>
            </a:r>
            <a:r>
              <a:rPr lang="en-US" sz="2400" b="1" baseline="30000" dirty="0" smtClean="0">
                <a:latin typeface="Helvetica" pitchFamily="48" charset="0"/>
              </a:rPr>
              <a:t>th</a:t>
            </a:r>
            <a:r>
              <a:rPr lang="en-US" sz="2400" b="1" dirty="0">
                <a:latin typeface="Helvetica" pitchFamily="48" charset="0"/>
              </a:rPr>
              <a:t>, 2008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286000" y="188913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Helvetica" pitchFamily="48" charset="0"/>
              </a:rPr>
              <a:t>LIS Section Meeting</a:t>
            </a:r>
            <a:endParaRPr lang="en-US" sz="900" b="1" dirty="0">
              <a:latin typeface="Helvetica" pitchFamily="48" charset="0"/>
            </a:endParaRPr>
          </a:p>
        </p:txBody>
      </p:sp>
      <p:sp>
        <p:nvSpPr>
          <p:cNvPr id="8197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0" y="4373563"/>
            <a:ext cx="9144000" cy="57943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48" charset="2"/>
              <a:buNone/>
            </a:pPr>
            <a:r>
              <a:rPr lang="en-US" sz="3000" b="1" dirty="0" smtClean="0"/>
              <a:t>Y. </a:t>
            </a:r>
            <a:r>
              <a:rPr lang="en-US" sz="3000" b="1" dirty="0" smtClean="0"/>
              <a:t>Papaphilippou</a:t>
            </a:r>
            <a:endParaRPr lang="en-US" sz="3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200" y="1917700"/>
            <a:ext cx="3048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4"/>
          <p:cNvPicPr>
            <a:picLocks noChangeAspect="1" noChangeArrowheads="1"/>
          </p:cNvPicPr>
          <p:nvPr/>
        </p:nvPicPr>
        <p:blipFill>
          <a:blip r:embed="rId6"/>
          <a:srcRect r="1707"/>
          <a:stretch>
            <a:fillRect/>
          </a:stretch>
        </p:blipFill>
        <p:spPr bwMode="auto">
          <a:xfrm>
            <a:off x="4603750" y="3352800"/>
            <a:ext cx="454025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23"/>
          <p:cNvPicPr>
            <a:picLocks noChangeAspect="1" noChangeArrowheads="1"/>
          </p:cNvPicPr>
          <p:nvPr/>
        </p:nvPicPr>
        <p:blipFill>
          <a:blip r:embed="rId7"/>
          <a:srcRect r="3351"/>
          <a:stretch>
            <a:fillRect/>
          </a:stretch>
        </p:blipFill>
        <p:spPr bwMode="auto">
          <a:xfrm>
            <a:off x="4595813" y="14288"/>
            <a:ext cx="4548187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533400"/>
            <a:ext cx="4405312" cy="581025"/>
          </a:xfrm>
        </p:spPr>
        <p:txBody>
          <a:bodyPr/>
          <a:lstStyle/>
          <a:p>
            <a:r>
              <a:rPr lang="en-US" sz="3600" smtClean="0"/>
              <a:t>Flexible Momentum Compaction Modules</a:t>
            </a:r>
            <a:endParaRPr lang="en-US" sz="3200" smtClean="0"/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0638"/>
            <a:ext cx="4724400" cy="5567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Aim at negative momentum compaction (NMC modules), i.e. 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Similar to and inspired from existing modules</a:t>
            </a:r>
          </a:p>
          <a:p>
            <a:pPr>
              <a:lnSpc>
                <a:spcPct val="80000"/>
              </a:lnSpc>
              <a:buFont typeface="Wingdings" pitchFamily="48" charset="2"/>
              <a:buNone/>
            </a:pPr>
            <a:r>
              <a:rPr lang="en-US" sz="1600" b="1" smtClean="0">
                <a:solidFill>
                  <a:srgbClr val="00CCFF"/>
                </a:solidFill>
              </a:rPr>
              <a:t>(SY. Lee et al, PRE, 1992,  J-PARC high energy ring)</a:t>
            </a:r>
            <a:endParaRPr lang="en-US" sz="1600" smtClean="0"/>
          </a:p>
          <a:p>
            <a:pPr>
              <a:lnSpc>
                <a:spcPct val="80000"/>
              </a:lnSpc>
            </a:pPr>
            <a:r>
              <a:rPr lang="en-US" sz="2400" smtClean="0"/>
              <a:t>First approach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 </a:t>
            </a:r>
            <a:r>
              <a:rPr lang="en-US" sz="2000" smtClean="0"/>
              <a:t>Module made of three FODO cells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 Match regular FODO to 90</a:t>
            </a:r>
            <a:r>
              <a:rPr lang="en-US" sz="2000" baseline="30000" smtClean="0"/>
              <a:t>o</a:t>
            </a:r>
            <a:r>
              <a:rPr lang="en-US" sz="2000" smtClean="0"/>
              <a:t> phase advance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 Reduced central straight section without bends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Re-matched to obtain phase advance (close to three times that of the FODO</a:t>
            </a:r>
            <a:r>
              <a:rPr lang="el-GR" sz="2000" smtClean="0"/>
              <a:t>, </a:t>
            </a:r>
            <a:r>
              <a:rPr lang="en-GB" sz="2000" smtClean="0"/>
              <a:t>i.e. 270</a:t>
            </a:r>
            <a:r>
              <a:rPr lang="en-US" sz="2000" baseline="30000" smtClean="0"/>
              <a:t>o</a:t>
            </a:r>
            <a:r>
              <a:rPr lang="en-US" sz="2000" smtClean="0"/>
              <a:t>)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Disadvantage: Maximum vertical </a:t>
            </a:r>
            <a:r>
              <a:rPr lang="el-GR" sz="2400" smtClean="0">
                <a:latin typeface="Lucida Grande" pitchFamily="48" charset="0"/>
              </a:rPr>
              <a:t>β</a:t>
            </a:r>
            <a:r>
              <a:rPr lang="en-GB" sz="2400" smtClean="0"/>
              <a:t> above </a:t>
            </a:r>
            <a:r>
              <a:rPr lang="en-GB" sz="2400" b="1" smtClean="0">
                <a:solidFill>
                  <a:srgbClr val="FF3300"/>
                </a:solidFill>
              </a:rPr>
              <a:t>80m</a:t>
            </a:r>
            <a:endParaRPr lang="en-US" sz="2400" b="1" smtClean="0">
              <a:solidFill>
                <a:srgbClr val="FF3300"/>
              </a:solidFill>
            </a:endParaRPr>
          </a:p>
        </p:txBody>
      </p:sp>
      <p:sp>
        <p:nvSpPr>
          <p:cNvPr id="4109" name="Text Box 15"/>
          <p:cNvSpPr txBox="1">
            <a:spLocks noChangeArrowheads="1"/>
          </p:cNvSpPr>
          <p:nvPr/>
        </p:nvSpPr>
        <p:spPr bwMode="auto">
          <a:xfrm>
            <a:off x="5562600" y="2819400"/>
            <a:ext cx="3043238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bg2"/>
                </a:solidFill>
                <a:latin typeface="Garamond" pitchFamily="48" charset="0"/>
              </a:rPr>
              <a:t>regular FODO 90</a:t>
            </a:r>
            <a:r>
              <a:rPr lang="en-US" sz="1600" baseline="30000">
                <a:solidFill>
                  <a:schemeClr val="bg2"/>
                </a:solidFill>
                <a:latin typeface="Garamond" pitchFamily="48" charset="0"/>
              </a:rPr>
              <a:t>o</a:t>
            </a:r>
            <a:r>
              <a:rPr lang="en-US" sz="1600">
                <a:solidFill>
                  <a:schemeClr val="bg2"/>
                </a:solidFill>
                <a:latin typeface="Garamond" pitchFamily="48" charset="0"/>
              </a:rPr>
              <a:t>/cell </a:t>
            </a:r>
            <a:br>
              <a:rPr lang="en-US" sz="1600">
                <a:solidFill>
                  <a:schemeClr val="bg2"/>
                </a:solidFill>
                <a:latin typeface="Garamond" pitchFamily="48" charset="0"/>
              </a:rPr>
            </a:br>
            <a:r>
              <a:rPr lang="en-US" sz="1600">
                <a:solidFill>
                  <a:schemeClr val="bg2"/>
                </a:solidFill>
                <a:latin typeface="Garamond" pitchFamily="48" charset="0"/>
              </a:rPr>
              <a:t>-&gt; zero dispersion at beginning/end</a:t>
            </a:r>
          </a:p>
        </p:txBody>
      </p:sp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5029200" y="6032500"/>
            <a:ext cx="3962400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bg2"/>
                </a:solidFill>
                <a:latin typeface="Garamond" pitchFamily="48" charset="0"/>
              </a:rPr>
              <a:t>reduced drift in center, average 90</a:t>
            </a:r>
            <a:r>
              <a:rPr lang="en-US" sz="1600" baseline="30000">
                <a:solidFill>
                  <a:schemeClr val="bg2"/>
                </a:solidFill>
                <a:latin typeface="Garamond" pitchFamily="48" charset="0"/>
              </a:rPr>
              <a:t>o</a:t>
            </a:r>
            <a:r>
              <a:rPr lang="en-US" sz="1600">
                <a:solidFill>
                  <a:schemeClr val="bg2"/>
                </a:solidFill>
                <a:latin typeface="Garamond" pitchFamily="48" charset="0"/>
              </a:rPr>
              <a:t>/cell </a:t>
            </a:r>
            <a:br>
              <a:rPr lang="en-US" sz="1600">
                <a:solidFill>
                  <a:schemeClr val="bg2"/>
                </a:solidFill>
                <a:latin typeface="Garamond" pitchFamily="48" charset="0"/>
              </a:rPr>
            </a:br>
            <a:r>
              <a:rPr lang="en-US" sz="1600">
                <a:solidFill>
                  <a:schemeClr val="bg2"/>
                </a:solidFill>
                <a:latin typeface="Garamond" pitchFamily="48" charset="0"/>
              </a:rPr>
              <a:t>-&gt; negative dispersion at beginning/end</a:t>
            </a:r>
          </a:p>
          <a:p>
            <a:pPr algn="ctr" eaLnBrk="0" hangingPunct="0"/>
            <a:r>
              <a:rPr lang="el-GR" sz="1600">
                <a:solidFill>
                  <a:schemeClr val="bg2"/>
                </a:solidFill>
                <a:latin typeface="Lucida Grande" pitchFamily="48" charset="0"/>
              </a:rPr>
              <a:t>γ</a:t>
            </a:r>
            <a:r>
              <a:rPr lang="en-US" sz="1600" baseline="-25000">
                <a:solidFill>
                  <a:schemeClr val="bg2"/>
                </a:solidFill>
                <a:latin typeface="Garamond" pitchFamily="48" charset="0"/>
              </a:rPr>
              <a:t>tr</a:t>
            </a:r>
            <a:r>
              <a:rPr lang="en-US" sz="1600">
                <a:solidFill>
                  <a:schemeClr val="bg2"/>
                </a:solidFill>
                <a:latin typeface="Garamond" pitchFamily="48" charset="0"/>
              </a:rPr>
              <a:t> ~ 10i</a:t>
            </a:r>
            <a:endParaRPr lang="el-GR" sz="1600">
              <a:solidFill>
                <a:schemeClr val="bg2"/>
              </a:solidFill>
              <a:latin typeface="Garamond" pitchFamily="4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75500" y="77788"/>
          <a:ext cx="520700" cy="292100"/>
        </p:xfrm>
        <a:graphic>
          <a:graphicData uri="http://schemas.openxmlformats.org/presentationml/2006/ole">
            <p:oleObj spid="_x0000_s4098" name="Equation" r:id="rId8" imgW="520560" imgH="291960" progId="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753100" y="241300"/>
          <a:ext cx="241300" cy="292100"/>
        </p:xfrm>
        <a:graphic>
          <a:graphicData uri="http://schemas.openxmlformats.org/presentationml/2006/ole">
            <p:oleObj spid="_x0000_s4099" name="Equation" r:id="rId9" imgW="241200" imgH="291960" progId="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267450" y="144463"/>
          <a:ext cx="241300" cy="317500"/>
        </p:xfrm>
        <a:graphic>
          <a:graphicData uri="http://schemas.openxmlformats.org/presentationml/2006/ole">
            <p:oleObj spid="_x0000_s4100" name="Equation" r:id="rId10" imgW="241200" imgH="317160" progId="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834188" y="3978275"/>
          <a:ext cx="520700" cy="292100"/>
        </p:xfrm>
        <a:graphic>
          <a:graphicData uri="http://schemas.openxmlformats.org/presentationml/2006/ole">
            <p:oleObj spid="_x0000_s4101" name="Equation" r:id="rId11" imgW="520560" imgH="291960" progId="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6097588" y="3886200"/>
          <a:ext cx="241300" cy="292100"/>
        </p:xfrm>
        <a:graphic>
          <a:graphicData uri="http://schemas.openxmlformats.org/presentationml/2006/ole">
            <p:oleObj spid="_x0000_s4102" name="Equation" r:id="rId12" imgW="241200" imgH="291960" progId="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380038" y="3570288"/>
          <a:ext cx="241300" cy="317500"/>
        </p:xfrm>
        <a:graphic>
          <a:graphicData uri="http://schemas.openxmlformats.org/presentationml/2006/ole">
            <p:oleObj spid="_x0000_s4103" name="Equation" r:id="rId13" imgW="241200" imgH="317160" progId="">
              <p:embed/>
            </p:oleObj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105400" y="3505200"/>
            <a:ext cx="4038600" cy="431800"/>
            <a:chOff x="3216" y="2208"/>
            <a:chExt cx="2544" cy="272"/>
          </a:xfrm>
        </p:grpSpPr>
        <p:sp>
          <p:nvSpPr>
            <p:cNvPr id="4113" name="Oval 18"/>
            <p:cNvSpPr>
              <a:spLocks noChangeArrowheads="1"/>
            </p:cNvSpPr>
            <p:nvPr/>
          </p:nvSpPr>
          <p:spPr bwMode="auto">
            <a:xfrm>
              <a:off x="3216" y="2208"/>
              <a:ext cx="272" cy="27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Oval 20"/>
            <p:cNvSpPr>
              <a:spLocks noChangeArrowheads="1"/>
            </p:cNvSpPr>
            <p:nvPr/>
          </p:nvSpPr>
          <p:spPr bwMode="auto">
            <a:xfrm>
              <a:off x="5488" y="2208"/>
              <a:ext cx="272" cy="27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2" name="Rectangle 24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Optics solutions for the PS2 ring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6AF500-B4DA-4406-808B-C7968021E1D2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14340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07/02/08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12738"/>
            <a:ext cx="8799513" cy="668337"/>
          </a:xfrm>
        </p:spPr>
        <p:txBody>
          <a:bodyPr/>
          <a:lstStyle/>
          <a:p>
            <a:r>
              <a:rPr lang="en-US" sz="4000" smtClean="0"/>
              <a:t>NMC modules with high filling factor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2952750" cy="5113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Improve filling factor: four FODO per module</a:t>
            </a:r>
            <a:endParaRPr lang="el-GR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Dispersion beating excited by “kicks” in bends</a:t>
            </a:r>
            <a:endParaRPr lang="el-GR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Resonant behavior: total phase advance &lt; 2</a:t>
            </a:r>
            <a:r>
              <a:rPr lang="el-GR" sz="2400" smtClean="0">
                <a:latin typeface="Lucida Grande" pitchFamily="48" charset="0"/>
              </a:rPr>
              <a:t>π</a:t>
            </a:r>
            <a:endParaRPr lang="en-GB" sz="2400" smtClean="0"/>
          </a:p>
          <a:p>
            <a:pPr>
              <a:lnSpc>
                <a:spcPct val="80000"/>
              </a:lnSpc>
            </a:pPr>
            <a:r>
              <a:rPr lang="en-GB" sz="2400" smtClean="0"/>
              <a:t>Large radii of the dispersion vector produce negative momentum compaction 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High phase advance is necessary</a:t>
            </a:r>
            <a:endParaRPr lang="el-GR" sz="2400" smtClean="0"/>
          </a:p>
        </p:txBody>
      </p:sp>
      <p:pic>
        <p:nvPicPr>
          <p:cNvPr id="14343" name="Picture 7" descr="PhSpLongFMC8080"/>
          <p:cNvPicPr>
            <a:picLocks noChangeAspect="1" noChangeArrowheads="1"/>
          </p:cNvPicPr>
          <p:nvPr/>
        </p:nvPicPr>
        <p:blipFill>
          <a:blip r:embed="rId3"/>
          <a:srcRect b="19200"/>
          <a:stretch>
            <a:fillRect/>
          </a:stretch>
        </p:blipFill>
        <p:spPr bwMode="auto">
          <a:xfrm>
            <a:off x="4913313" y="1100138"/>
            <a:ext cx="2857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LongFMC80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3524250"/>
            <a:ext cx="5732462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AutoShape 10"/>
          <p:cNvSpPr>
            <a:spLocks noChangeArrowheads="1"/>
          </p:cNvSpPr>
          <p:nvPr/>
        </p:nvSpPr>
        <p:spPr bwMode="auto">
          <a:xfrm rot="-2050321">
            <a:off x="2576513" y="1398588"/>
            <a:ext cx="2032000" cy="3054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864" y="17821"/>
                </a:moveTo>
                <a:cubicBezTo>
                  <a:pt x="19719" y="15955"/>
                  <a:pt x="20761" y="13431"/>
                  <a:pt x="20761" y="10800"/>
                </a:cubicBezTo>
                <a:cubicBezTo>
                  <a:pt x="20761" y="8693"/>
                  <a:pt x="20093" y="6642"/>
                  <a:pt x="18854" y="4939"/>
                </a:cubicBezTo>
                <a:lnTo>
                  <a:pt x="19532" y="4445"/>
                </a:lnTo>
                <a:cubicBezTo>
                  <a:pt x="20876" y="6291"/>
                  <a:pt x="21600" y="8516"/>
                  <a:pt x="21600" y="10800"/>
                </a:cubicBezTo>
                <a:cubicBezTo>
                  <a:pt x="21600" y="13652"/>
                  <a:pt x="20471" y="16389"/>
                  <a:pt x="18460" y="18413"/>
                </a:cubicBezTo>
                <a:lnTo>
                  <a:pt x="20375" y="20316"/>
                </a:lnTo>
                <a:lnTo>
                  <a:pt x="15962" y="20331"/>
                </a:lnTo>
                <a:lnTo>
                  <a:pt x="15949" y="15918"/>
                </a:lnTo>
                <a:lnTo>
                  <a:pt x="17864" y="17821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346" name="AutoShape 11"/>
          <p:cNvSpPr>
            <a:spLocks noChangeArrowheads="1"/>
          </p:cNvSpPr>
          <p:nvPr/>
        </p:nvSpPr>
        <p:spPr bwMode="auto">
          <a:xfrm rot="1170146">
            <a:off x="3762375" y="1974850"/>
            <a:ext cx="1763713" cy="311150"/>
          </a:xfrm>
          <a:prstGeom prst="rightArrow">
            <a:avLst>
              <a:gd name="adj1" fmla="val 36148"/>
              <a:gd name="adj2" fmla="val 11321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347" name="AutoShape 12"/>
          <p:cNvSpPr>
            <a:spLocks noChangeArrowheads="1"/>
          </p:cNvSpPr>
          <p:nvPr/>
        </p:nvSpPr>
        <p:spPr bwMode="auto">
          <a:xfrm rot="6580841">
            <a:off x="5573713" y="3478213"/>
            <a:ext cx="2235200" cy="311150"/>
          </a:xfrm>
          <a:prstGeom prst="rightArrow">
            <a:avLst>
              <a:gd name="adj1" fmla="val 36148"/>
              <a:gd name="adj2" fmla="val 14347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7164388" y="2924175"/>
            <a:ext cx="1731962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6666FF"/>
                </a:solidFill>
              </a:rPr>
              <a:t>Phase advance </a:t>
            </a:r>
          </a:p>
          <a:p>
            <a:pPr eaLnBrk="0" hangingPunct="0"/>
            <a:r>
              <a:rPr lang="en-US" sz="1600">
                <a:solidFill>
                  <a:srgbClr val="6666FF"/>
                </a:solidFill>
              </a:rPr>
              <a:t>with shorter drifts</a:t>
            </a:r>
          </a:p>
        </p:txBody>
      </p:sp>
      <p:sp>
        <p:nvSpPr>
          <p:cNvPr id="14349" name="Text Box 14"/>
          <p:cNvSpPr txBox="1">
            <a:spLocks noChangeArrowheads="1"/>
          </p:cNvSpPr>
          <p:nvPr/>
        </p:nvSpPr>
        <p:spPr bwMode="auto">
          <a:xfrm>
            <a:off x="6918325" y="1450975"/>
            <a:ext cx="993775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FF3300"/>
                </a:solidFill>
              </a:rPr>
              <a:t>In red:</a:t>
            </a:r>
          </a:p>
          <a:p>
            <a:pPr eaLnBrk="0" hangingPunct="0"/>
            <a:r>
              <a:rPr lang="en-US" sz="1400">
                <a:solidFill>
                  <a:srgbClr val="FF3300"/>
                </a:solidFill>
              </a:rPr>
              <a:t>real lattice</a:t>
            </a:r>
          </a:p>
        </p:txBody>
      </p:sp>
      <p:sp>
        <p:nvSpPr>
          <p:cNvPr id="14350" name="Text Box 18"/>
          <p:cNvSpPr txBox="1">
            <a:spLocks noChangeArrowheads="1"/>
          </p:cNvSpPr>
          <p:nvPr/>
        </p:nvSpPr>
        <p:spPr bwMode="auto">
          <a:xfrm>
            <a:off x="4891088" y="5146675"/>
            <a:ext cx="4445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5D</a:t>
            </a:r>
          </a:p>
        </p:txBody>
      </p:sp>
      <p:sp>
        <p:nvSpPr>
          <p:cNvPr id="14351" name="Text Box 19"/>
          <p:cNvSpPr txBox="1">
            <a:spLocks noChangeArrowheads="1"/>
          </p:cNvSpPr>
          <p:nvPr/>
        </p:nvSpPr>
        <p:spPr bwMode="auto">
          <a:xfrm>
            <a:off x="3889375" y="3657600"/>
            <a:ext cx="3714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cs typeface="Arial" charset="0"/>
              </a:rPr>
              <a:t>β</a:t>
            </a:r>
            <a:r>
              <a:rPr lang="en-US" sz="1600" baseline="-25000">
                <a:cs typeface="Arial" charset="0"/>
              </a:rPr>
              <a:t>x</a:t>
            </a:r>
            <a:endParaRPr lang="en-US" sz="1600" baseline="-25000"/>
          </a:p>
        </p:txBody>
      </p:sp>
      <p:sp>
        <p:nvSpPr>
          <p:cNvPr id="14352" name="Text Box 20"/>
          <p:cNvSpPr txBox="1">
            <a:spLocks noChangeArrowheads="1"/>
          </p:cNvSpPr>
          <p:nvPr/>
        </p:nvSpPr>
        <p:spPr bwMode="auto">
          <a:xfrm>
            <a:off x="5103813" y="3733800"/>
            <a:ext cx="38893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cs typeface="Arial" charset="0"/>
              </a:rPr>
              <a:t>β</a:t>
            </a:r>
            <a:r>
              <a:rPr lang="en-US" sz="1600" baseline="-25000">
                <a:cs typeface="Arial" charset="0"/>
              </a:rPr>
              <a:t>y</a:t>
            </a:r>
            <a:endParaRPr lang="en-US" sz="1600" baseline="-25000"/>
          </a:p>
        </p:txBody>
      </p:sp>
      <p:sp>
        <p:nvSpPr>
          <p:cNvPr id="14353" name="Rectangle 11"/>
          <p:cNvSpPr>
            <a:spLocks noChangeArrowheads="1"/>
          </p:cNvSpPr>
          <p:nvPr/>
        </p:nvSpPr>
        <p:spPr bwMode="auto">
          <a:xfrm>
            <a:off x="6807200" y="981075"/>
            <a:ext cx="21272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CCFF"/>
                </a:solidFill>
              </a:rPr>
              <a:t>C. Carli et al. PAC07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Optics solutions for the PS2 ring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2B1650-EF0C-4990-85FA-39611FAA693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5364" name="Rectangle 16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07/02/08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137525" cy="379412"/>
          </a:xfrm>
        </p:spPr>
        <p:txBody>
          <a:bodyPr/>
          <a:lstStyle/>
          <a:p>
            <a:pPr eaLnBrk="1" hangingPunct="1"/>
            <a:r>
              <a:rPr lang="en-US" sz="3600" smtClean="0"/>
              <a:t>Improving the high filling factor FMC</a:t>
            </a:r>
          </a:p>
        </p:txBody>
      </p:sp>
      <p:sp>
        <p:nvSpPr>
          <p:cNvPr id="15366" name="Rectangle 824"/>
          <p:cNvSpPr>
            <a:spLocks noChangeArrowheads="1"/>
          </p:cNvSpPr>
          <p:nvPr/>
        </p:nvSpPr>
        <p:spPr bwMode="auto">
          <a:xfrm>
            <a:off x="71438" y="908050"/>
            <a:ext cx="3852862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48" charset="2"/>
              <a:buChar char="n"/>
            </a:pPr>
            <a:r>
              <a:rPr lang="en-US" sz="2400">
                <a:latin typeface="Garamond" pitchFamily="48" charset="0"/>
              </a:rPr>
              <a:t>The “high-filling” factor arc module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48" charset="2"/>
              <a:buChar char="¨"/>
            </a:pPr>
            <a:r>
              <a:rPr lang="en-GB" sz="2000">
                <a:latin typeface="Garamond" pitchFamily="48" charset="0"/>
              </a:rPr>
              <a:t>Phase advances of </a:t>
            </a:r>
            <a:r>
              <a:rPr lang="en-GB" sz="2000" b="1">
                <a:latin typeface="Garamond" pitchFamily="48" charset="0"/>
              </a:rPr>
              <a:t>280</a:t>
            </a:r>
            <a:r>
              <a:rPr lang="en-GB" sz="2000" b="1" baseline="30000">
                <a:latin typeface="Garamond" pitchFamily="48" charset="0"/>
              </a:rPr>
              <a:t>o</a:t>
            </a:r>
            <a:r>
              <a:rPr lang="en-GB" sz="2000">
                <a:latin typeface="Garamond" pitchFamily="48" charset="0"/>
              </a:rPr>
              <a:t>,</a:t>
            </a:r>
            <a:r>
              <a:rPr lang="en-GB" sz="2000" b="1">
                <a:latin typeface="Garamond" pitchFamily="48" charset="0"/>
              </a:rPr>
              <a:t>320</a:t>
            </a:r>
            <a:r>
              <a:rPr lang="en-GB" sz="2000" b="1" baseline="30000">
                <a:latin typeface="Garamond" pitchFamily="48" charset="0"/>
              </a:rPr>
              <a:t>o</a:t>
            </a:r>
            <a:r>
              <a:rPr lang="en-GB" sz="2000">
                <a:latin typeface="Garamond" pitchFamily="48" charset="0"/>
              </a:rPr>
              <a:t> per module</a:t>
            </a:r>
            <a:endParaRPr lang="en-GB" sz="2000" baseline="30000">
              <a:latin typeface="Garamond" pitchFamily="4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48" charset="2"/>
              <a:buChar char="¨"/>
            </a:pPr>
            <a:r>
              <a:rPr lang="el-GR" sz="2000">
                <a:latin typeface="Lucida Grande" pitchFamily="48" charset="0"/>
              </a:rPr>
              <a:t>γ</a:t>
            </a:r>
            <a:r>
              <a:rPr lang="en-GB" sz="2000" baseline="-25000">
                <a:latin typeface="Garamond" pitchFamily="48" charset="0"/>
              </a:rPr>
              <a:t>t</a:t>
            </a:r>
            <a:r>
              <a:rPr lang="en-GB" sz="2000">
                <a:latin typeface="Garamond" pitchFamily="48" charset="0"/>
              </a:rPr>
              <a:t> of </a:t>
            </a:r>
            <a:r>
              <a:rPr lang="en-GB" sz="2000" b="1">
                <a:latin typeface="Garamond" pitchFamily="48" charset="0"/>
              </a:rPr>
              <a:t>8.2i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48" charset="2"/>
              <a:buChar char="¨"/>
            </a:pPr>
            <a:r>
              <a:rPr lang="en-US">
                <a:latin typeface="Garamond" pitchFamily="48" charset="0"/>
              </a:rPr>
              <a:t>Four families of quads, with max. strength of </a:t>
            </a:r>
            <a:r>
              <a:rPr lang="en-US" b="1">
                <a:latin typeface="Garamond" pitchFamily="48" charset="0"/>
              </a:rPr>
              <a:t>0.095m</a:t>
            </a:r>
            <a:r>
              <a:rPr lang="en-US" b="1" baseline="30000">
                <a:latin typeface="Garamond" pitchFamily="48" charset="0"/>
              </a:rPr>
              <a:t>-2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48" charset="2"/>
              <a:buChar char="¨"/>
            </a:pPr>
            <a:r>
              <a:rPr lang="en-GB" sz="2000">
                <a:latin typeface="Garamond" pitchFamily="48" charset="0"/>
              </a:rPr>
              <a:t>Max. horizontal beta of </a:t>
            </a:r>
            <a:r>
              <a:rPr lang="en-GB" sz="2000" b="1">
                <a:solidFill>
                  <a:srgbClr val="FF3300"/>
                </a:solidFill>
                <a:latin typeface="Garamond" pitchFamily="48" charset="0"/>
              </a:rPr>
              <a:t>67m</a:t>
            </a:r>
            <a:r>
              <a:rPr lang="en-GB" sz="2000">
                <a:latin typeface="Garamond" pitchFamily="48" charset="0"/>
              </a:rPr>
              <a:t> and vertical of </a:t>
            </a:r>
            <a:r>
              <a:rPr lang="en-GB" sz="2000" b="1">
                <a:latin typeface="Garamond" pitchFamily="48" charset="0"/>
              </a:rPr>
              <a:t>43m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48" charset="2"/>
              <a:buChar char="¨"/>
            </a:pPr>
            <a:r>
              <a:rPr lang="en-GB" sz="2000">
                <a:latin typeface="Garamond" pitchFamily="48" charset="0"/>
              </a:rPr>
              <a:t>Min. dispersion of -6m and maximum of 4m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48" charset="2"/>
              <a:buChar char="¨"/>
            </a:pPr>
            <a:r>
              <a:rPr lang="en-GB" sz="2000">
                <a:latin typeface="Garamond" pitchFamily="48" charset="0"/>
              </a:rPr>
              <a:t>Chromaticities of </a:t>
            </a:r>
            <a:r>
              <a:rPr lang="en-GB" sz="2000" b="1">
                <a:latin typeface="Garamond" pitchFamily="48" charset="0"/>
              </a:rPr>
              <a:t>-1.96</a:t>
            </a:r>
            <a:r>
              <a:rPr lang="en-GB" sz="2000">
                <a:latin typeface="Garamond" pitchFamily="48" charset="0"/>
              </a:rPr>
              <a:t>,</a:t>
            </a:r>
            <a:r>
              <a:rPr lang="en-GB" sz="2000" b="1">
                <a:latin typeface="Garamond" pitchFamily="48" charset="0"/>
              </a:rPr>
              <a:t>-1.14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48" charset="2"/>
              <a:buChar char="¨"/>
            </a:pPr>
            <a:r>
              <a:rPr lang="en-GB" sz="2000">
                <a:latin typeface="Garamond" pitchFamily="48" charset="0"/>
              </a:rPr>
              <a:t>Total length of </a:t>
            </a:r>
            <a:r>
              <a:rPr lang="en-GB" sz="2000" b="1">
                <a:solidFill>
                  <a:srgbClr val="FF3300"/>
                </a:solidFill>
                <a:latin typeface="Garamond" pitchFamily="48" charset="0"/>
              </a:rPr>
              <a:t>96.2m</a:t>
            </a:r>
            <a:endParaRPr lang="en-US" sz="2000" b="1">
              <a:solidFill>
                <a:srgbClr val="FF3300"/>
              </a:solidFill>
              <a:latin typeface="Garamond" pitchFamily="4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48" charset="2"/>
              <a:buChar char="n"/>
            </a:pPr>
            <a:r>
              <a:rPr lang="en-GB" sz="2400">
                <a:latin typeface="Garamond" pitchFamily="48" charset="0"/>
              </a:rPr>
              <a:t>Slightly high horizontal </a:t>
            </a:r>
            <a:r>
              <a:rPr lang="el-GR" sz="2400">
                <a:latin typeface="Lucida Grande" pitchFamily="48" charset="0"/>
              </a:rPr>
              <a:t>β</a:t>
            </a:r>
            <a:r>
              <a:rPr lang="en-GB" sz="2400">
                <a:latin typeface="Garamond" pitchFamily="48" charset="0"/>
              </a:rPr>
              <a:t> and particularly long module, leaving very little space for dispersion suppressors and/or long straight sections</a:t>
            </a:r>
            <a:endParaRPr lang="en-US" sz="2400">
              <a:latin typeface="Garamond" pitchFamily="48" charset="0"/>
            </a:endParaRPr>
          </a:p>
        </p:txBody>
      </p:sp>
      <p:pic>
        <p:nvPicPr>
          <p:cNvPr id="15367" name="Picture 825"/>
          <p:cNvPicPr>
            <a:picLocks noChangeAspect="1" noChangeArrowheads="1"/>
          </p:cNvPicPr>
          <p:nvPr/>
        </p:nvPicPr>
        <p:blipFill>
          <a:blip r:embed="rId3"/>
          <a:srcRect l="10536" t="4973" r="12996" b="9946"/>
          <a:stretch>
            <a:fillRect/>
          </a:stretch>
        </p:blipFill>
        <p:spPr bwMode="auto">
          <a:xfrm>
            <a:off x="3951288" y="1125538"/>
            <a:ext cx="5192712" cy="40814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5368" name="AutoShape 827"/>
          <p:cNvSpPr>
            <a:spLocks noChangeArrowheads="1"/>
          </p:cNvSpPr>
          <p:nvPr/>
        </p:nvSpPr>
        <p:spPr bwMode="auto">
          <a:xfrm rot="10800000">
            <a:off x="4932363" y="909638"/>
            <a:ext cx="1009650" cy="215900"/>
          </a:xfrm>
          <a:prstGeom prst="curvedUpArrow">
            <a:avLst>
              <a:gd name="adj1" fmla="val 93529"/>
              <a:gd name="adj2" fmla="val 187059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 eaLnBrk="0" hangingPunct="0"/>
            <a:endParaRPr lang="en-US"/>
          </a:p>
        </p:txBody>
      </p:sp>
      <p:sp>
        <p:nvSpPr>
          <p:cNvPr id="15369" name="AutoShape 828"/>
          <p:cNvSpPr>
            <a:spLocks noChangeArrowheads="1"/>
          </p:cNvSpPr>
          <p:nvPr/>
        </p:nvSpPr>
        <p:spPr bwMode="auto">
          <a:xfrm rot="-10493374">
            <a:off x="5292725" y="1484313"/>
            <a:ext cx="576263" cy="215900"/>
          </a:xfrm>
          <a:prstGeom prst="curvedDownArrow">
            <a:avLst>
              <a:gd name="adj1" fmla="val 53382"/>
              <a:gd name="adj2" fmla="val 106765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 eaLnBrk="0" hangingPunct="0"/>
            <a:endParaRPr lang="en-US"/>
          </a:p>
        </p:txBody>
      </p:sp>
      <p:sp>
        <p:nvSpPr>
          <p:cNvPr id="15370" name="Rectangle 824"/>
          <p:cNvSpPr>
            <a:spLocks noChangeArrowheads="1"/>
          </p:cNvSpPr>
          <p:nvPr/>
        </p:nvSpPr>
        <p:spPr bwMode="auto">
          <a:xfrm>
            <a:off x="4427538" y="5229225"/>
            <a:ext cx="45354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48" charset="2"/>
              <a:buChar char="n"/>
            </a:pPr>
            <a:r>
              <a:rPr lang="en-US" sz="2400">
                <a:latin typeface="Garamond" pitchFamily="48" charset="0"/>
              </a:rPr>
              <a:t>Reduce further the transition energy by moving bends towards areas of negative dispersion and shorten the module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Optics solutions for the PS2 ring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0C843C-313E-4C19-99CD-780727BA69C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6388" name="Rectangle 16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07/02/08</a:t>
            </a: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5724525" cy="407987"/>
          </a:xfrm>
        </p:spPr>
        <p:txBody>
          <a:bodyPr/>
          <a:lstStyle/>
          <a:p>
            <a:pPr eaLnBrk="1" hangingPunct="1"/>
            <a:r>
              <a:rPr lang="en-US" sz="3600" smtClean="0"/>
              <a:t>Alternative NMC module</a:t>
            </a:r>
            <a:endParaRPr lang="en-US" sz="1600" smtClean="0">
              <a:solidFill>
                <a:srgbClr val="00CCFF"/>
              </a:solidFill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4427538" cy="6092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smtClean="0"/>
              <a:t>1 FODO cell with 4 + 4 bends and an asymmetric low-beta triplet</a:t>
            </a: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Phase advances of </a:t>
            </a:r>
            <a:r>
              <a:rPr lang="en-GB" sz="2000" b="1" smtClean="0"/>
              <a:t>320</a:t>
            </a:r>
            <a:r>
              <a:rPr lang="en-GB" sz="2000" b="1" baseline="30000" smtClean="0"/>
              <a:t>o</a:t>
            </a:r>
            <a:r>
              <a:rPr lang="en-GB" sz="2000" smtClean="0"/>
              <a:t>,</a:t>
            </a:r>
            <a:r>
              <a:rPr lang="en-GB" sz="2000" b="1" smtClean="0"/>
              <a:t>320</a:t>
            </a:r>
            <a:r>
              <a:rPr lang="en-GB" sz="2000" b="1" baseline="30000" smtClean="0"/>
              <a:t>o</a:t>
            </a:r>
            <a:r>
              <a:rPr lang="en-GB" sz="2000" smtClean="0"/>
              <a:t> per module</a:t>
            </a:r>
            <a:endParaRPr lang="en-GB" sz="2000" baseline="30000" smtClean="0"/>
          </a:p>
          <a:p>
            <a:pPr lvl="1" eaLnBrk="1" hangingPunct="1">
              <a:lnSpc>
                <a:spcPct val="80000"/>
              </a:lnSpc>
            </a:pPr>
            <a:r>
              <a:rPr lang="el-GR" sz="2000" smtClean="0">
                <a:latin typeface="Lucida Grande" pitchFamily="48" charset="0"/>
              </a:rPr>
              <a:t>γ</a:t>
            </a:r>
            <a:r>
              <a:rPr lang="en-GB" sz="2000" baseline="-25000" smtClean="0"/>
              <a:t>t</a:t>
            </a:r>
            <a:r>
              <a:rPr lang="en-GB" sz="2000" smtClean="0"/>
              <a:t> of </a:t>
            </a:r>
            <a:r>
              <a:rPr lang="en-GB" sz="2000" b="1" smtClean="0">
                <a:solidFill>
                  <a:srgbClr val="0000FF"/>
                </a:solidFill>
              </a:rPr>
              <a:t>6.2i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Five families of quads, with max. strength of </a:t>
            </a:r>
            <a:r>
              <a:rPr lang="en-US" sz="2000" b="1" smtClean="0"/>
              <a:t>0.1m</a:t>
            </a:r>
            <a:r>
              <a:rPr lang="en-US" sz="2000" b="1" baseline="30000" smtClean="0"/>
              <a:t>-2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Max. beta of </a:t>
            </a:r>
            <a:r>
              <a:rPr lang="en-GB" sz="2000" b="1" smtClean="0">
                <a:solidFill>
                  <a:srgbClr val="0000FF"/>
                </a:solidFill>
              </a:rPr>
              <a:t>58m</a:t>
            </a:r>
            <a:r>
              <a:rPr lang="en-GB" sz="2000" smtClean="0"/>
              <a:t> in both planes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Min. dispersion of </a:t>
            </a:r>
            <a:r>
              <a:rPr lang="en-GB" sz="2000" b="1" smtClean="0">
                <a:solidFill>
                  <a:srgbClr val="008000"/>
                </a:solidFill>
              </a:rPr>
              <a:t>-8m</a:t>
            </a:r>
            <a:r>
              <a:rPr lang="en-GB" sz="2000" smtClean="0"/>
              <a:t> and maximum of </a:t>
            </a:r>
            <a:r>
              <a:rPr lang="en-GB" sz="2000" b="1" smtClean="0">
                <a:solidFill>
                  <a:srgbClr val="0000FF"/>
                </a:solidFill>
              </a:rPr>
              <a:t>6m</a:t>
            </a:r>
            <a:endParaRPr lang="en-GB" sz="2000" b="1" smtClean="0">
              <a:solidFill>
                <a:srgbClr val="FF33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Chromaticities of </a:t>
            </a:r>
            <a:r>
              <a:rPr lang="en-GB" sz="2000" b="1" smtClean="0"/>
              <a:t>-1.6</a:t>
            </a:r>
            <a:r>
              <a:rPr lang="en-GB" sz="2000" smtClean="0"/>
              <a:t>,</a:t>
            </a:r>
            <a:r>
              <a:rPr lang="en-GB" sz="2000" b="1" smtClean="0"/>
              <a:t>-1.3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Total length of </a:t>
            </a:r>
            <a:r>
              <a:rPr lang="en-GB" sz="2000" b="1" smtClean="0">
                <a:solidFill>
                  <a:srgbClr val="FF3300"/>
                </a:solidFill>
              </a:rPr>
              <a:t>90.56m</a:t>
            </a:r>
            <a:endParaRPr lang="en-US" sz="2000" b="1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Fifth quad family not entirely necessary</a:t>
            </a: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Straight section in the middle can control </a:t>
            </a:r>
            <a:r>
              <a:rPr lang="el-GR" sz="2400" smtClean="0">
                <a:latin typeface="Lucida Grande" pitchFamily="48" charset="0"/>
              </a:rPr>
              <a:t>γ</a:t>
            </a:r>
            <a:r>
              <a:rPr lang="en-GB" sz="2400" baseline="-25000" smtClean="0"/>
              <a:t>t</a:t>
            </a:r>
            <a:r>
              <a:rPr lang="en-GB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Phase advance tunable between </a:t>
            </a:r>
            <a:r>
              <a:rPr lang="en-US" sz="2400" b="1" smtClean="0"/>
              <a:t>240</a:t>
            </a:r>
            <a:r>
              <a:rPr lang="en-GB" sz="2400" b="1" baseline="30000" smtClean="0"/>
              <a:t>o</a:t>
            </a:r>
            <a:r>
              <a:rPr lang="en-US" sz="2400" smtClean="0"/>
              <a:t> and </a:t>
            </a:r>
            <a:r>
              <a:rPr lang="en-US" sz="2400" b="1" smtClean="0"/>
              <a:t>330</a:t>
            </a:r>
            <a:r>
              <a:rPr lang="en-GB" sz="2400" b="1" baseline="30000" smtClean="0"/>
              <a:t>o</a:t>
            </a:r>
            <a:endParaRPr lang="en-US" sz="2400" b="1" smtClean="0"/>
          </a:p>
        </p:txBody>
      </p:sp>
      <p:pic>
        <p:nvPicPr>
          <p:cNvPr id="16391" name="Picture 18"/>
          <p:cNvPicPr>
            <a:picLocks noChangeAspect="1" noChangeArrowheads="1"/>
          </p:cNvPicPr>
          <p:nvPr/>
        </p:nvPicPr>
        <p:blipFill>
          <a:blip r:embed="rId3"/>
          <a:srcRect l="10536" t="4973" r="10536" b="9448"/>
          <a:stretch>
            <a:fillRect/>
          </a:stretch>
        </p:blipFill>
        <p:spPr bwMode="auto">
          <a:xfrm>
            <a:off x="4140200" y="974725"/>
            <a:ext cx="5003800" cy="3835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6392" name="Rectangle 824"/>
          <p:cNvSpPr>
            <a:spLocks noChangeArrowheads="1"/>
          </p:cNvSpPr>
          <p:nvPr/>
        </p:nvSpPr>
        <p:spPr bwMode="auto">
          <a:xfrm>
            <a:off x="4608513" y="4941888"/>
            <a:ext cx="45354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48" charset="2"/>
              <a:buChar char="n"/>
            </a:pPr>
            <a:r>
              <a:rPr lang="en-GB" sz="2400">
                <a:latin typeface="Garamond" pitchFamily="48" charset="0"/>
              </a:rPr>
              <a:t>Main disadvantage the length of the module, giving an arc of around </a:t>
            </a:r>
            <a:r>
              <a:rPr lang="en-GB" sz="2400" b="1">
                <a:solidFill>
                  <a:srgbClr val="FF3300"/>
                </a:solidFill>
                <a:latin typeface="Garamond" pitchFamily="48" charset="0"/>
              </a:rPr>
              <a:t>560m</a:t>
            </a:r>
            <a:r>
              <a:rPr lang="en-GB" sz="2400">
                <a:latin typeface="Garamond" pitchFamily="48" charset="0"/>
              </a:rPr>
              <a:t> (5 modules + dispersion suppressors), versus </a:t>
            </a:r>
            <a:r>
              <a:rPr lang="en-GB" sz="2400" b="1">
                <a:solidFill>
                  <a:srgbClr val="0000FF"/>
                </a:solidFill>
                <a:latin typeface="Garamond" pitchFamily="48" charset="0"/>
              </a:rPr>
              <a:t>510m</a:t>
            </a:r>
            <a:r>
              <a:rPr lang="en-GB" sz="2400">
                <a:latin typeface="Garamond" pitchFamily="48" charset="0"/>
              </a:rPr>
              <a:t> for the FODO cell arc</a:t>
            </a:r>
            <a:endParaRPr lang="en-US" sz="2400">
              <a:latin typeface="Garamond" pitchFamily="4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Optics solutions for the PS2 ring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8B28EA-53E2-4860-B480-CC468598DA6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7412" name="Rectangle 16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07/02/08</a:t>
            </a:r>
          </a:p>
        </p:txBody>
      </p:sp>
      <p:grpSp>
        <p:nvGrpSpPr>
          <p:cNvPr id="17413" name="Group 8"/>
          <p:cNvGrpSpPr>
            <a:grpSpLocks/>
          </p:cNvGrpSpPr>
          <p:nvPr/>
        </p:nvGrpSpPr>
        <p:grpSpPr bwMode="auto">
          <a:xfrm>
            <a:off x="3995738" y="836613"/>
            <a:ext cx="5113337" cy="4105275"/>
            <a:chOff x="2586" y="527"/>
            <a:chExt cx="3152" cy="2532"/>
          </a:xfrm>
        </p:grpSpPr>
        <p:pic>
          <p:nvPicPr>
            <p:cNvPr id="17417" name="Picture 6"/>
            <p:cNvPicPr>
              <a:picLocks noChangeAspect="1" noChangeArrowheads="1"/>
            </p:cNvPicPr>
            <p:nvPr/>
          </p:nvPicPr>
          <p:blipFill>
            <a:blip r:embed="rId3"/>
            <a:srcRect l="8548" t="3462" r="10994" b="5061"/>
            <a:stretch>
              <a:fillRect/>
            </a:stretch>
          </p:blipFill>
          <p:spPr bwMode="auto">
            <a:xfrm>
              <a:off x="2586" y="527"/>
              <a:ext cx="3152" cy="25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17418" name="Rectangle 7"/>
            <p:cNvSpPr>
              <a:spLocks noChangeArrowheads="1"/>
            </p:cNvSpPr>
            <p:nvPr/>
          </p:nvSpPr>
          <p:spPr bwMode="auto">
            <a:xfrm>
              <a:off x="4014" y="799"/>
              <a:ext cx="1315" cy="9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74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5724525" cy="407987"/>
          </a:xfrm>
        </p:spPr>
        <p:txBody>
          <a:bodyPr/>
          <a:lstStyle/>
          <a:p>
            <a:pPr eaLnBrk="1" hangingPunct="1"/>
            <a:r>
              <a:rPr lang="en-US" sz="3600" smtClean="0"/>
              <a:t>The “short” NMC module</a:t>
            </a:r>
            <a:endParaRPr lang="en-US" sz="1600" smtClean="0">
              <a:solidFill>
                <a:srgbClr val="00CCFF"/>
              </a:solidFill>
            </a:endParaRP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5175"/>
            <a:ext cx="4071938" cy="6092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Remove middle straight section and reduce the number of dipoles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1 asymmetric FODO cell with 4 + 2 bends and a low-beta doublet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Phase advances of 272</a:t>
            </a:r>
            <a:r>
              <a:rPr lang="en-GB" sz="2000" baseline="30000" smtClean="0"/>
              <a:t>o</a:t>
            </a:r>
            <a:r>
              <a:rPr lang="en-GB" sz="2000" smtClean="0"/>
              <a:t>,260</a:t>
            </a:r>
            <a:r>
              <a:rPr lang="en-GB" sz="2000" baseline="30000" smtClean="0"/>
              <a:t>o</a:t>
            </a:r>
            <a:r>
              <a:rPr lang="en-GB" sz="2000" smtClean="0"/>
              <a:t> per module</a:t>
            </a:r>
            <a:endParaRPr lang="en-GB" sz="2000" baseline="30000" smtClean="0"/>
          </a:p>
          <a:p>
            <a:pPr lvl="1" eaLnBrk="1" hangingPunct="1">
              <a:lnSpc>
                <a:spcPct val="90000"/>
              </a:lnSpc>
            </a:pPr>
            <a:r>
              <a:rPr lang="el-GR" sz="2000" smtClean="0">
                <a:latin typeface="Lucida Grande" pitchFamily="48" charset="0"/>
              </a:rPr>
              <a:t>γ</a:t>
            </a:r>
            <a:r>
              <a:rPr lang="en-GB" sz="2000" baseline="-25000" smtClean="0"/>
              <a:t>t</a:t>
            </a:r>
            <a:r>
              <a:rPr lang="en-GB" sz="2000" smtClean="0"/>
              <a:t> of </a:t>
            </a:r>
            <a:r>
              <a:rPr lang="en-GB" sz="2000" b="1" smtClean="0">
                <a:solidFill>
                  <a:srgbClr val="0000FF"/>
                </a:solidFill>
              </a:rPr>
              <a:t>10i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Five families of quads, with max. strength of </a:t>
            </a:r>
            <a:r>
              <a:rPr lang="en-US" sz="2000" b="1" smtClean="0">
                <a:solidFill>
                  <a:srgbClr val="0000FF"/>
                </a:solidFill>
              </a:rPr>
              <a:t>0.1m</a:t>
            </a:r>
            <a:r>
              <a:rPr lang="en-US" sz="2000" b="1" baseline="30000" smtClean="0">
                <a:solidFill>
                  <a:srgbClr val="0000FF"/>
                </a:solidFill>
              </a:rPr>
              <a:t>-2</a:t>
            </a:r>
            <a:endParaRPr lang="en-US" sz="2000" baseline="30000" smtClean="0"/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Max. beta of around </a:t>
            </a:r>
            <a:r>
              <a:rPr lang="en-GB" sz="2000" b="1" smtClean="0">
                <a:solidFill>
                  <a:srgbClr val="0000FF"/>
                </a:solidFill>
              </a:rPr>
              <a:t>60m</a:t>
            </a:r>
            <a:r>
              <a:rPr lang="en-GB" sz="2000" smtClean="0"/>
              <a:t> in both planes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Min. dispersion of </a:t>
            </a:r>
            <a:r>
              <a:rPr lang="en-GB" sz="2000" b="1" smtClean="0">
                <a:solidFill>
                  <a:srgbClr val="0000FF"/>
                </a:solidFill>
              </a:rPr>
              <a:t>-2.3m</a:t>
            </a:r>
            <a:r>
              <a:rPr lang="en-GB" sz="2000" smtClean="0"/>
              <a:t> and maximum of </a:t>
            </a:r>
            <a:r>
              <a:rPr lang="en-GB" sz="2000" b="1" smtClean="0">
                <a:solidFill>
                  <a:srgbClr val="0000FF"/>
                </a:solidFill>
              </a:rPr>
              <a:t>4.6m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Chromaticities of -1.1,-1.7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Total length of </a:t>
            </a:r>
            <a:r>
              <a:rPr lang="en-GB" sz="2000" b="1" smtClean="0">
                <a:solidFill>
                  <a:srgbClr val="0000FF"/>
                </a:solidFill>
              </a:rPr>
              <a:t>71.72m</a:t>
            </a:r>
          </a:p>
          <a:p>
            <a:pPr lvl="1" eaLnBrk="1" hangingPunct="1">
              <a:lnSpc>
                <a:spcPct val="90000"/>
              </a:lnSpc>
            </a:pPr>
            <a:endParaRPr lang="en-US" sz="2000" b="1" smtClean="0">
              <a:solidFill>
                <a:srgbClr val="0000FF"/>
              </a:solidFill>
            </a:endParaRPr>
          </a:p>
        </p:txBody>
      </p:sp>
      <p:sp>
        <p:nvSpPr>
          <p:cNvPr id="17416" name="Rectangle 824"/>
          <p:cNvSpPr>
            <a:spLocks noChangeArrowheads="1"/>
          </p:cNvSpPr>
          <p:nvPr/>
        </p:nvSpPr>
        <p:spPr bwMode="auto">
          <a:xfrm>
            <a:off x="4608513" y="4941888"/>
            <a:ext cx="45354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48" charset="2"/>
              <a:buChar char="n"/>
            </a:pPr>
            <a:r>
              <a:rPr lang="en-GB" sz="2400">
                <a:latin typeface="Garamond" pitchFamily="48" charset="0"/>
              </a:rPr>
              <a:t>Considering an arc of 6 modules + 2 dispersion suppressors of similar length, the total length of the arc is around </a:t>
            </a:r>
            <a:r>
              <a:rPr lang="en-GB" sz="2400" b="1">
                <a:solidFill>
                  <a:srgbClr val="0000FF"/>
                </a:solidFill>
                <a:latin typeface="Garamond" pitchFamily="48" charset="0"/>
              </a:rPr>
              <a:t>510m</a:t>
            </a:r>
            <a:endParaRPr lang="en-US" sz="2400">
              <a:latin typeface="Garamond" pitchFamily="4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Optics solutions for the PS2 ring</a:t>
            </a:r>
          </a:p>
        </p:txBody>
      </p:sp>
      <p:sp>
        <p:nvSpPr>
          <p:cNvPr id="30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B56538-146E-4208-A84F-747DA83A835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8436" name="Rectangle 16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07/02/08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16563"/>
            <a:ext cx="91440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Phase advance tunable between </a:t>
            </a:r>
            <a:r>
              <a:rPr lang="en-US" sz="2800" b="1" smtClean="0"/>
              <a:t>240</a:t>
            </a:r>
            <a:r>
              <a:rPr lang="en-GB" sz="2800" b="1" baseline="30000" smtClean="0"/>
              <a:t>o</a:t>
            </a:r>
            <a:r>
              <a:rPr lang="en-US" sz="2800" smtClean="0"/>
              <a:t> and </a:t>
            </a:r>
            <a:r>
              <a:rPr lang="en-US" sz="2800" b="1" smtClean="0"/>
              <a:t>420</a:t>
            </a:r>
            <a:r>
              <a:rPr lang="en-GB" sz="2800" b="1" baseline="30000" smtClean="0"/>
              <a:t>o</a:t>
            </a:r>
            <a:r>
              <a:rPr lang="en-GB" sz="2800" baseline="30000" smtClean="0"/>
              <a:t> </a:t>
            </a:r>
            <a:r>
              <a:rPr lang="en-GB" sz="2800" smtClean="0"/>
              <a:t>in the horizontal and between </a:t>
            </a:r>
            <a:r>
              <a:rPr lang="en-US" sz="2800" b="1" smtClean="0"/>
              <a:t>250</a:t>
            </a:r>
            <a:r>
              <a:rPr lang="en-GB" sz="2800" b="1" baseline="30000" smtClean="0"/>
              <a:t>o</a:t>
            </a:r>
            <a:r>
              <a:rPr lang="en-US" sz="2800" smtClean="0"/>
              <a:t> and </a:t>
            </a:r>
            <a:r>
              <a:rPr lang="en-US" sz="2800" b="1" smtClean="0"/>
              <a:t>320</a:t>
            </a:r>
            <a:r>
              <a:rPr lang="en-GB" sz="2800" b="1" baseline="30000" smtClean="0"/>
              <a:t>o</a:t>
            </a:r>
            <a:r>
              <a:rPr lang="en-GB" sz="2800" smtClean="0"/>
              <a:t> in the vertical plane</a:t>
            </a:r>
          </a:p>
        </p:txBody>
      </p:sp>
      <p:grpSp>
        <p:nvGrpSpPr>
          <p:cNvPr id="18438" name="Group 45"/>
          <p:cNvGrpSpPr>
            <a:grpSpLocks/>
          </p:cNvGrpSpPr>
          <p:nvPr/>
        </p:nvGrpSpPr>
        <p:grpSpPr bwMode="auto">
          <a:xfrm>
            <a:off x="611188" y="404813"/>
            <a:ext cx="7561262" cy="5256212"/>
            <a:chOff x="1519" y="255"/>
            <a:chExt cx="4264" cy="3056"/>
          </a:xfrm>
        </p:grpSpPr>
        <p:grpSp>
          <p:nvGrpSpPr>
            <p:cNvPr id="18441" name="Group 23"/>
            <p:cNvGrpSpPr>
              <a:grpSpLocks/>
            </p:cNvGrpSpPr>
            <p:nvPr/>
          </p:nvGrpSpPr>
          <p:grpSpPr bwMode="auto">
            <a:xfrm>
              <a:off x="1519" y="255"/>
              <a:ext cx="4264" cy="3056"/>
              <a:chOff x="884" y="561"/>
              <a:chExt cx="3992" cy="2829"/>
            </a:xfrm>
          </p:grpSpPr>
          <p:pic>
            <p:nvPicPr>
              <p:cNvPr id="18463" name="Picture 15"/>
              <p:cNvPicPr>
                <a:picLocks noChangeAspect="1" noChangeArrowheads="1"/>
              </p:cNvPicPr>
              <p:nvPr/>
            </p:nvPicPr>
            <p:blipFill>
              <a:blip r:embed="rId3"/>
              <a:srcRect l="5537" t="5070" r="7027" b="223"/>
              <a:stretch>
                <a:fillRect/>
              </a:stretch>
            </p:blipFill>
            <p:spPr bwMode="auto">
              <a:xfrm>
                <a:off x="884" y="561"/>
                <a:ext cx="3992" cy="2829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sp>
            <p:nvSpPr>
              <p:cNvPr id="18464" name="Freeform 22"/>
              <p:cNvSpPr>
                <a:spLocks/>
              </p:cNvSpPr>
              <p:nvPr/>
            </p:nvSpPr>
            <p:spPr bwMode="auto">
              <a:xfrm>
                <a:off x="1338" y="890"/>
                <a:ext cx="3356" cy="2177"/>
              </a:xfrm>
              <a:custGeom>
                <a:avLst/>
                <a:gdLst>
                  <a:gd name="T0" fmla="*/ 513 w 3311"/>
                  <a:gd name="T1" fmla="*/ 0 h 2177"/>
                  <a:gd name="T2" fmla="*/ 140 w 3311"/>
                  <a:gd name="T3" fmla="*/ 181 h 2177"/>
                  <a:gd name="T4" fmla="*/ 0 w 3311"/>
                  <a:gd name="T5" fmla="*/ 635 h 2177"/>
                  <a:gd name="T6" fmla="*/ 187 w 3311"/>
                  <a:gd name="T7" fmla="*/ 1905 h 2177"/>
                  <a:gd name="T8" fmla="*/ 420 w 3311"/>
                  <a:gd name="T9" fmla="*/ 2177 h 2177"/>
                  <a:gd name="T10" fmla="*/ 1398 w 3311"/>
                  <a:gd name="T11" fmla="*/ 2132 h 2177"/>
                  <a:gd name="T12" fmla="*/ 3076 w 3311"/>
                  <a:gd name="T13" fmla="*/ 1814 h 2177"/>
                  <a:gd name="T14" fmla="*/ 3402 w 3311"/>
                  <a:gd name="T15" fmla="*/ 1270 h 2177"/>
                  <a:gd name="T16" fmla="*/ 3309 w 3311"/>
                  <a:gd name="T17" fmla="*/ 1179 h 2177"/>
                  <a:gd name="T18" fmla="*/ 2703 w 3311"/>
                  <a:gd name="T19" fmla="*/ 1179 h 2177"/>
                  <a:gd name="T20" fmla="*/ 2284 w 3311"/>
                  <a:gd name="T21" fmla="*/ 1814 h 2177"/>
                  <a:gd name="T22" fmla="*/ 1724 w 3311"/>
                  <a:gd name="T23" fmla="*/ 1814 h 2177"/>
                  <a:gd name="T24" fmla="*/ 1724 w 3311"/>
                  <a:gd name="T25" fmla="*/ 1225 h 2177"/>
                  <a:gd name="T26" fmla="*/ 2097 w 3311"/>
                  <a:gd name="T27" fmla="*/ 680 h 2177"/>
                  <a:gd name="T28" fmla="*/ 558 w 3311"/>
                  <a:gd name="T29" fmla="*/ 0 h 21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11"/>
                  <a:gd name="T46" fmla="*/ 0 h 2177"/>
                  <a:gd name="T47" fmla="*/ 3311 w 3311"/>
                  <a:gd name="T48" fmla="*/ 2177 h 21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11" h="2177">
                    <a:moveTo>
                      <a:pt x="499" y="0"/>
                    </a:moveTo>
                    <a:lnTo>
                      <a:pt x="136" y="181"/>
                    </a:lnTo>
                    <a:lnTo>
                      <a:pt x="0" y="635"/>
                    </a:lnTo>
                    <a:lnTo>
                      <a:pt x="182" y="1905"/>
                    </a:lnTo>
                    <a:lnTo>
                      <a:pt x="408" y="2177"/>
                    </a:lnTo>
                    <a:lnTo>
                      <a:pt x="1361" y="2132"/>
                    </a:lnTo>
                    <a:lnTo>
                      <a:pt x="2994" y="1814"/>
                    </a:lnTo>
                    <a:lnTo>
                      <a:pt x="3311" y="1270"/>
                    </a:lnTo>
                    <a:lnTo>
                      <a:pt x="3221" y="1179"/>
                    </a:lnTo>
                    <a:lnTo>
                      <a:pt x="2631" y="1179"/>
                    </a:lnTo>
                    <a:lnTo>
                      <a:pt x="2223" y="1814"/>
                    </a:lnTo>
                    <a:lnTo>
                      <a:pt x="1678" y="1814"/>
                    </a:lnTo>
                    <a:lnTo>
                      <a:pt x="1678" y="1225"/>
                    </a:lnTo>
                    <a:lnTo>
                      <a:pt x="2041" y="680"/>
                    </a:lnTo>
                    <a:lnTo>
                      <a:pt x="54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</p:grpSp>
        <p:sp>
          <p:nvSpPr>
            <p:cNvPr id="18442" name="Line 24"/>
            <p:cNvSpPr>
              <a:spLocks noChangeShapeType="1"/>
            </p:cNvSpPr>
            <p:nvPr/>
          </p:nvSpPr>
          <p:spPr bwMode="auto">
            <a:xfrm>
              <a:off x="2109" y="981"/>
              <a:ext cx="12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Line 25"/>
            <p:cNvSpPr>
              <a:spLocks noChangeShapeType="1"/>
            </p:cNvSpPr>
            <p:nvPr/>
          </p:nvSpPr>
          <p:spPr bwMode="auto">
            <a:xfrm>
              <a:off x="2064" y="1117"/>
              <a:ext cx="15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Line 26"/>
            <p:cNvSpPr>
              <a:spLocks noChangeShapeType="1"/>
            </p:cNvSpPr>
            <p:nvPr/>
          </p:nvSpPr>
          <p:spPr bwMode="auto">
            <a:xfrm>
              <a:off x="2154" y="845"/>
              <a:ext cx="9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Line 27"/>
            <p:cNvSpPr>
              <a:spLocks noChangeShapeType="1"/>
            </p:cNvSpPr>
            <p:nvPr/>
          </p:nvSpPr>
          <p:spPr bwMode="auto">
            <a:xfrm>
              <a:off x="2336" y="709"/>
              <a:ext cx="4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Line 28"/>
            <p:cNvSpPr>
              <a:spLocks noChangeShapeType="1"/>
            </p:cNvSpPr>
            <p:nvPr/>
          </p:nvSpPr>
          <p:spPr bwMode="auto">
            <a:xfrm>
              <a:off x="2018" y="1253"/>
              <a:ext cx="19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Line 29"/>
            <p:cNvSpPr>
              <a:spLocks noChangeShapeType="1"/>
            </p:cNvSpPr>
            <p:nvPr/>
          </p:nvSpPr>
          <p:spPr bwMode="auto">
            <a:xfrm>
              <a:off x="4740" y="2069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Line 30"/>
            <p:cNvSpPr>
              <a:spLocks noChangeShapeType="1"/>
            </p:cNvSpPr>
            <p:nvPr/>
          </p:nvSpPr>
          <p:spPr bwMode="auto">
            <a:xfrm>
              <a:off x="2018" y="1389"/>
              <a:ext cx="21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Line 31"/>
            <p:cNvSpPr>
              <a:spLocks noChangeShapeType="1"/>
            </p:cNvSpPr>
            <p:nvPr/>
          </p:nvSpPr>
          <p:spPr bwMode="auto">
            <a:xfrm>
              <a:off x="2018" y="1525"/>
              <a:ext cx="20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Line 32"/>
            <p:cNvSpPr>
              <a:spLocks noChangeShapeType="1"/>
            </p:cNvSpPr>
            <p:nvPr/>
          </p:nvSpPr>
          <p:spPr bwMode="auto">
            <a:xfrm>
              <a:off x="2064" y="1661"/>
              <a:ext cx="19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Line 33"/>
            <p:cNvSpPr>
              <a:spLocks noChangeShapeType="1"/>
            </p:cNvSpPr>
            <p:nvPr/>
          </p:nvSpPr>
          <p:spPr bwMode="auto">
            <a:xfrm>
              <a:off x="2109" y="1797"/>
              <a:ext cx="17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Line 34"/>
            <p:cNvSpPr>
              <a:spLocks noChangeShapeType="1"/>
            </p:cNvSpPr>
            <p:nvPr/>
          </p:nvSpPr>
          <p:spPr bwMode="auto">
            <a:xfrm>
              <a:off x="2109" y="1933"/>
              <a:ext cx="16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Line 35"/>
            <p:cNvSpPr>
              <a:spLocks noChangeShapeType="1"/>
            </p:cNvSpPr>
            <p:nvPr/>
          </p:nvSpPr>
          <p:spPr bwMode="auto">
            <a:xfrm>
              <a:off x="2109" y="2069"/>
              <a:ext cx="17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Line 36"/>
            <p:cNvSpPr>
              <a:spLocks noChangeShapeType="1"/>
            </p:cNvSpPr>
            <p:nvPr/>
          </p:nvSpPr>
          <p:spPr bwMode="auto">
            <a:xfrm>
              <a:off x="2154" y="2205"/>
              <a:ext cx="16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Line 37"/>
            <p:cNvSpPr>
              <a:spLocks noChangeShapeType="1"/>
            </p:cNvSpPr>
            <p:nvPr/>
          </p:nvSpPr>
          <p:spPr bwMode="auto">
            <a:xfrm>
              <a:off x="2154" y="2341"/>
              <a:ext cx="16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Line 38"/>
            <p:cNvSpPr>
              <a:spLocks noChangeShapeType="1"/>
            </p:cNvSpPr>
            <p:nvPr/>
          </p:nvSpPr>
          <p:spPr bwMode="auto">
            <a:xfrm>
              <a:off x="2200" y="2478"/>
              <a:ext cx="16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Line 39"/>
            <p:cNvSpPr>
              <a:spLocks noChangeShapeType="1"/>
            </p:cNvSpPr>
            <p:nvPr/>
          </p:nvSpPr>
          <p:spPr bwMode="auto">
            <a:xfrm>
              <a:off x="2245" y="2614"/>
              <a:ext cx="26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Line 40"/>
            <p:cNvSpPr>
              <a:spLocks noChangeShapeType="1"/>
            </p:cNvSpPr>
            <p:nvPr/>
          </p:nvSpPr>
          <p:spPr bwMode="auto">
            <a:xfrm>
              <a:off x="2290" y="2750"/>
              <a:ext cx="19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Line 41"/>
            <p:cNvSpPr>
              <a:spLocks noChangeShapeType="1"/>
            </p:cNvSpPr>
            <p:nvPr/>
          </p:nvSpPr>
          <p:spPr bwMode="auto">
            <a:xfrm>
              <a:off x="2381" y="2886"/>
              <a:ext cx="11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Line 42"/>
            <p:cNvSpPr>
              <a:spLocks noChangeShapeType="1"/>
            </p:cNvSpPr>
            <p:nvPr/>
          </p:nvSpPr>
          <p:spPr bwMode="auto">
            <a:xfrm>
              <a:off x="4649" y="2205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Line 43"/>
            <p:cNvSpPr>
              <a:spLocks noChangeShapeType="1"/>
            </p:cNvSpPr>
            <p:nvPr/>
          </p:nvSpPr>
          <p:spPr bwMode="auto">
            <a:xfrm>
              <a:off x="4604" y="2341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Line 44"/>
            <p:cNvSpPr>
              <a:spLocks noChangeShapeType="1"/>
            </p:cNvSpPr>
            <p:nvPr/>
          </p:nvSpPr>
          <p:spPr bwMode="auto">
            <a:xfrm>
              <a:off x="4468" y="2478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725" y="620713"/>
            <a:ext cx="3024188" cy="595312"/>
          </a:xfrm>
        </p:spPr>
        <p:txBody>
          <a:bodyPr/>
          <a:lstStyle/>
          <a:p>
            <a:pPr eaLnBrk="1" hangingPunct="1"/>
            <a:r>
              <a:rPr lang="en-GB" sz="3600" smtClean="0"/>
              <a:t>“Tunability”</a:t>
            </a:r>
            <a:endParaRPr lang="en-US" sz="1600" smtClean="0">
              <a:solidFill>
                <a:srgbClr val="00CCFF"/>
              </a:solidFill>
            </a:endParaRPr>
          </a:p>
        </p:txBody>
      </p:sp>
      <p:sp>
        <p:nvSpPr>
          <p:cNvPr id="18440" name="Line 32"/>
          <p:cNvSpPr>
            <a:spLocks noChangeShapeType="1"/>
          </p:cNvSpPr>
          <p:nvPr/>
        </p:nvSpPr>
        <p:spPr bwMode="auto">
          <a:xfrm flipV="1">
            <a:off x="5940425" y="4076700"/>
            <a:ext cx="0" cy="100806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5"/>
          <p:cNvPicPr>
            <a:picLocks noChangeAspect="1" noChangeArrowheads="1"/>
          </p:cNvPicPr>
          <p:nvPr/>
        </p:nvPicPr>
        <p:blipFill>
          <a:blip r:embed="rId3"/>
          <a:srcRect l="8408" t="15660" r="10963" b="9650"/>
          <a:stretch>
            <a:fillRect/>
          </a:stretch>
        </p:blipFill>
        <p:spPr bwMode="auto">
          <a:xfrm>
            <a:off x="107950" y="3733800"/>
            <a:ext cx="4176713" cy="2840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19459" name="Group 12"/>
          <p:cNvGrpSpPr>
            <a:grpSpLocks/>
          </p:cNvGrpSpPr>
          <p:nvPr/>
        </p:nvGrpSpPr>
        <p:grpSpPr bwMode="auto">
          <a:xfrm>
            <a:off x="0" y="620713"/>
            <a:ext cx="4427538" cy="3168650"/>
            <a:chOff x="204" y="572"/>
            <a:chExt cx="3402" cy="2477"/>
          </a:xfrm>
        </p:grpSpPr>
        <p:pic>
          <p:nvPicPr>
            <p:cNvPr id="19474" name="Picture 10"/>
            <p:cNvPicPr>
              <a:picLocks noChangeAspect="1" noChangeArrowheads="1"/>
            </p:cNvPicPr>
            <p:nvPr/>
          </p:nvPicPr>
          <p:blipFill>
            <a:blip r:embed="rId4"/>
            <a:srcRect l="7439" t="13155" r="14262" b="7625"/>
            <a:stretch>
              <a:fillRect/>
            </a:stretch>
          </p:blipFill>
          <p:spPr bwMode="auto">
            <a:xfrm>
              <a:off x="204" y="618"/>
              <a:ext cx="3402" cy="24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19475" name="Rectangle 11"/>
            <p:cNvSpPr>
              <a:spLocks noChangeArrowheads="1"/>
            </p:cNvSpPr>
            <p:nvPr/>
          </p:nvSpPr>
          <p:spPr bwMode="auto">
            <a:xfrm>
              <a:off x="793" y="572"/>
              <a:ext cx="2268" cy="13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893175" cy="595313"/>
          </a:xfrm>
        </p:spPr>
        <p:txBody>
          <a:bodyPr/>
          <a:lstStyle/>
          <a:p>
            <a:pPr eaLnBrk="1" hangingPunct="1"/>
            <a:r>
              <a:rPr lang="en-GB" sz="3200" smtClean="0"/>
              <a:t>Transition energy versus horizontal phase advance</a:t>
            </a:r>
            <a:endParaRPr lang="en-US" sz="3200" smtClean="0">
              <a:solidFill>
                <a:srgbClr val="00CCFF"/>
              </a:solidFill>
            </a:endParaRP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5"/>
          <a:srcRect l="6892" t="5267" r="6892" b="-116"/>
          <a:stretch>
            <a:fillRect/>
          </a:stretch>
        </p:blipFill>
        <p:spPr bwMode="auto">
          <a:xfrm>
            <a:off x="4356100" y="908050"/>
            <a:ext cx="4679950" cy="3368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9462" name="Oval 7"/>
          <p:cNvSpPr>
            <a:spLocks noChangeArrowheads="1"/>
          </p:cNvSpPr>
          <p:nvPr/>
        </p:nvSpPr>
        <p:spPr bwMode="auto">
          <a:xfrm rot="3082627">
            <a:off x="4855369" y="1199356"/>
            <a:ext cx="717550" cy="871538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9463" name="Oval 8"/>
          <p:cNvSpPr>
            <a:spLocks noChangeArrowheads="1"/>
          </p:cNvSpPr>
          <p:nvPr/>
        </p:nvSpPr>
        <p:spPr bwMode="auto">
          <a:xfrm rot="4129384">
            <a:off x="5954713" y="1454150"/>
            <a:ext cx="919162" cy="2681288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9464" name="Oval 9"/>
          <p:cNvSpPr>
            <a:spLocks noChangeArrowheads="1"/>
          </p:cNvSpPr>
          <p:nvPr/>
        </p:nvSpPr>
        <p:spPr bwMode="auto">
          <a:xfrm rot="5013089">
            <a:off x="8166101" y="1779587"/>
            <a:ext cx="431800" cy="847725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9465" name="Line 13"/>
          <p:cNvSpPr>
            <a:spLocks noChangeShapeType="1"/>
          </p:cNvSpPr>
          <p:nvPr/>
        </p:nvSpPr>
        <p:spPr bwMode="auto">
          <a:xfrm flipH="1">
            <a:off x="4067175" y="1773238"/>
            <a:ext cx="649288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4"/>
          <p:cNvSpPr>
            <a:spLocks noChangeShapeType="1"/>
          </p:cNvSpPr>
          <p:nvPr/>
        </p:nvSpPr>
        <p:spPr bwMode="auto">
          <a:xfrm flipH="1">
            <a:off x="3995738" y="3284538"/>
            <a:ext cx="1081087" cy="136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7" name="Picture 17"/>
          <p:cNvPicPr>
            <a:picLocks noChangeAspect="1" noChangeArrowheads="1"/>
          </p:cNvPicPr>
          <p:nvPr/>
        </p:nvPicPr>
        <p:blipFill>
          <a:blip r:embed="rId6"/>
          <a:srcRect l="8781" t="14020" r="10522" b="8981"/>
          <a:stretch>
            <a:fillRect/>
          </a:stretch>
        </p:blipFill>
        <p:spPr bwMode="auto">
          <a:xfrm>
            <a:off x="4787900" y="4237038"/>
            <a:ext cx="3887788" cy="2620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9468" name="Line 18"/>
          <p:cNvSpPr>
            <a:spLocks noChangeShapeType="1"/>
          </p:cNvSpPr>
          <p:nvPr/>
        </p:nvSpPr>
        <p:spPr bwMode="auto">
          <a:xfrm flipH="1">
            <a:off x="7740650" y="2492375"/>
            <a:ext cx="649288" cy="158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Rectangle 19"/>
          <p:cNvSpPr>
            <a:spLocks noChangeArrowheads="1"/>
          </p:cNvSpPr>
          <p:nvPr/>
        </p:nvSpPr>
        <p:spPr bwMode="auto">
          <a:xfrm>
            <a:off x="5435600" y="4221163"/>
            <a:ext cx="2592388" cy="1444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9470" name="AutoShape 20"/>
          <p:cNvSpPr>
            <a:spLocks/>
          </p:cNvSpPr>
          <p:nvPr/>
        </p:nvSpPr>
        <p:spPr bwMode="auto">
          <a:xfrm>
            <a:off x="4211638" y="2349500"/>
            <a:ext cx="214312" cy="1439863"/>
          </a:xfrm>
          <a:prstGeom prst="leftBrace">
            <a:avLst>
              <a:gd name="adj1" fmla="val 5598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9471" name="Rectangle 3"/>
          <p:cNvSpPr>
            <a:spLocks noChangeArrowheads="1"/>
          </p:cNvSpPr>
          <p:nvPr/>
        </p:nvSpPr>
        <p:spPr bwMode="auto">
          <a:xfrm>
            <a:off x="3203575" y="3500438"/>
            <a:ext cx="10795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48" charset="2"/>
              <a:buNone/>
            </a:pPr>
            <a:r>
              <a:rPr lang="en-US" sz="1600" b="1">
                <a:latin typeface="Garamond" pitchFamily="48" charset="0"/>
              </a:rPr>
              <a:t>imaginary</a:t>
            </a:r>
            <a:endParaRPr lang="en-GB" sz="1600" b="1">
              <a:latin typeface="Garamond" pitchFamily="48" charset="0"/>
            </a:endParaRPr>
          </a:p>
        </p:txBody>
      </p:sp>
      <p:sp>
        <p:nvSpPr>
          <p:cNvPr id="19472" name="Line 22"/>
          <p:cNvSpPr>
            <a:spLocks noChangeShapeType="1"/>
          </p:cNvSpPr>
          <p:nvPr/>
        </p:nvSpPr>
        <p:spPr bwMode="auto">
          <a:xfrm flipH="1">
            <a:off x="4067175" y="3141663"/>
            <a:ext cx="144463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Oval 22"/>
          <p:cNvSpPr>
            <a:spLocks noChangeArrowheads="1"/>
          </p:cNvSpPr>
          <p:nvPr/>
        </p:nvSpPr>
        <p:spPr bwMode="auto">
          <a:xfrm>
            <a:off x="5435600" y="3644900"/>
            <a:ext cx="144463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3"/>
          <a:srcRect l="5997" t="5963" r="8003" b="426"/>
          <a:stretch>
            <a:fillRect/>
          </a:stretch>
        </p:blipFill>
        <p:spPr bwMode="auto">
          <a:xfrm>
            <a:off x="936625" y="381000"/>
            <a:ext cx="6911975" cy="50625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85900" y="477838"/>
            <a:ext cx="6591300" cy="360362"/>
          </a:xfrm>
        </p:spPr>
        <p:txBody>
          <a:bodyPr/>
          <a:lstStyle/>
          <a:p>
            <a:pPr eaLnBrk="1" hangingPunct="1"/>
            <a:r>
              <a:rPr lang="en-GB" sz="3200" smtClean="0"/>
              <a:t>Dispersion versus transition energy</a:t>
            </a:r>
            <a:endParaRPr lang="en-US" sz="3200" baseline="-25000" smtClean="0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544512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48" charset="2"/>
              <a:buChar char="n"/>
            </a:pPr>
            <a:r>
              <a:rPr lang="en-GB" sz="2000">
                <a:latin typeface="Garamond" pitchFamily="48" charset="0"/>
              </a:rPr>
              <a:t>Almost linear dependence of momentum compaction with dispersion min/max values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48" charset="2"/>
              <a:buChar char="n"/>
            </a:pPr>
            <a:r>
              <a:rPr lang="en-GB" sz="2000">
                <a:latin typeface="Garamond" pitchFamily="48" charset="0"/>
              </a:rPr>
              <a:t>Higher dispersion variation for </a:t>
            </a:r>
            <a:r>
              <a:rPr lang="el-GR" sz="2000">
                <a:latin typeface="Lucida Grande" pitchFamily="48" charset="0"/>
              </a:rPr>
              <a:t>γ</a:t>
            </a:r>
            <a:r>
              <a:rPr lang="en-GB" sz="2000" baseline="-25000">
                <a:latin typeface="Garamond" pitchFamily="48" charset="0"/>
              </a:rPr>
              <a:t>t</a:t>
            </a:r>
            <a:r>
              <a:rPr lang="en-GB" sz="2000">
                <a:latin typeface="Garamond" pitchFamily="48" charset="0"/>
              </a:rPr>
              <a:t> closer to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48" charset="2"/>
              <a:buChar char="n"/>
            </a:pPr>
            <a:r>
              <a:rPr lang="en-GB" sz="2000">
                <a:latin typeface="Garamond" pitchFamily="48" charset="0"/>
              </a:rPr>
              <a:t>Smaller dispersion variation for higher </a:t>
            </a:r>
            <a:r>
              <a:rPr lang="el-GR" sz="2000">
                <a:latin typeface="Lucida Grande" pitchFamily="48" charset="0"/>
              </a:rPr>
              <a:t>γ</a:t>
            </a:r>
            <a:r>
              <a:rPr lang="en-GB" sz="2000" baseline="-25000">
                <a:latin typeface="Garamond" pitchFamily="48" charset="0"/>
              </a:rPr>
              <a:t>t</a:t>
            </a:r>
            <a:r>
              <a:rPr lang="en-GB" sz="2000">
                <a:latin typeface="Garamond" pitchFamily="48" charset="0"/>
              </a:rPr>
              <a:t> </a:t>
            </a:r>
            <a:endParaRPr lang="en-US" sz="2000">
              <a:latin typeface="Garamond" pitchFamily="48" charset="0"/>
            </a:endParaRPr>
          </a:p>
        </p:txBody>
      </p:sp>
      <p:sp>
        <p:nvSpPr>
          <p:cNvPr id="20485" name="AutoShape 8"/>
          <p:cNvSpPr>
            <a:spLocks/>
          </p:cNvSpPr>
          <p:nvPr/>
        </p:nvSpPr>
        <p:spPr bwMode="auto">
          <a:xfrm>
            <a:off x="838200" y="2667000"/>
            <a:ext cx="174625" cy="2141538"/>
          </a:xfrm>
          <a:prstGeom prst="leftBrace">
            <a:avLst>
              <a:gd name="adj1" fmla="val 10219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0" y="3200400"/>
            <a:ext cx="990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48" charset="2"/>
              <a:buNone/>
            </a:pPr>
            <a:r>
              <a:rPr lang="en-US" sz="1400" b="1">
                <a:latin typeface="Garamond" pitchFamily="48" charset="0"/>
              </a:rPr>
              <a:t>imaginary</a:t>
            </a:r>
            <a:endParaRPr lang="en-GB" sz="1400" b="1">
              <a:latin typeface="Garamond" pitchFamily="48" charset="0"/>
            </a:endParaRPr>
          </a:p>
        </p:txBody>
      </p:sp>
      <p:sp>
        <p:nvSpPr>
          <p:cNvPr id="20487" name="Date Placeholder 6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07/02/08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558C40-CAB1-45FA-8950-1394C0BCFF1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0489" name="Footer Placeholder 8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Optics solutions for the PS2 ring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447800" y="3200400"/>
            <a:ext cx="6276975" cy="285750"/>
            <a:chOff x="927" y="2160"/>
            <a:chExt cx="3954" cy="180"/>
          </a:xfrm>
        </p:grpSpPr>
        <p:sp>
          <p:nvSpPr>
            <p:cNvPr id="20491" name="Line 10"/>
            <p:cNvSpPr>
              <a:spLocks noChangeShapeType="1"/>
            </p:cNvSpPr>
            <p:nvPr/>
          </p:nvSpPr>
          <p:spPr bwMode="auto">
            <a:xfrm>
              <a:off x="927" y="2160"/>
              <a:ext cx="3954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10"/>
            <p:cNvSpPr>
              <a:spLocks noChangeShapeType="1"/>
            </p:cNvSpPr>
            <p:nvPr/>
          </p:nvSpPr>
          <p:spPr bwMode="auto">
            <a:xfrm>
              <a:off x="927" y="2339"/>
              <a:ext cx="3954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Optics solutions for the PS2 ring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F521E8-1354-444E-BBE2-6E777C591978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1508" name="Rectangle 16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07/02/08</a:t>
            </a:r>
          </a:p>
        </p:txBody>
      </p:sp>
      <p:sp>
        <p:nvSpPr>
          <p:cNvPr id="21509" name="Rectangle 121"/>
          <p:cNvSpPr>
            <a:spLocks noChangeArrowheads="1"/>
          </p:cNvSpPr>
          <p:nvPr/>
        </p:nvSpPr>
        <p:spPr bwMode="auto">
          <a:xfrm>
            <a:off x="468313" y="476250"/>
            <a:ext cx="86756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3200" b="1">
                <a:solidFill>
                  <a:schemeClr val="bg2"/>
                </a:solidFill>
                <a:latin typeface="Garamond" pitchFamily="48" charset="0"/>
              </a:rPr>
              <a:t>Transition energy versus chromaticity</a:t>
            </a:r>
            <a:endParaRPr lang="en-US" sz="3200" b="1">
              <a:solidFill>
                <a:schemeClr val="bg2"/>
              </a:solidFill>
              <a:latin typeface="Garamond" pitchFamily="48" charset="0"/>
            </a:endParaRPr>
          </a:p>
        </p:txBody>
      </p:sp>
      <p:sp>
        <p:nvSpPr>
          <p:cNvPr id="21510" name="Rectangle 128"/>
          <p:cNvSpPr>
            <a:spLocks noChangeArrowheads="1"/>
          </p:cNvSpPr>
          <p:nvPr/>
        </p:nvSpPr>
        <p:spPr bwMode="auto">
          <a:xfrm>
            <a:off x="36513" y="5518150"/>
            <a:ext cx="89995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48" charset="2"/>
              <a:buChar char="n"/>
            </a:pPr>
            <a:r>
              <a:rPr lang="en-GB" sz="2000">
                <a:latin typeface="Garamond" pitchFamily="48" charset="0"/>
              </a:rPr>
              <a:t>Higher in absolute </a:t>
            </a:r>
            <a:r>
              <a:rPr lang="en-GB" sz="2000">
                <a:solidFill>
                  <a:srgbClr val="0000FF"/>
                </a:solidFill>
                <a:latin typeface="Garamond" pitchFamily="48" charset="0"/>
              </a:rPr>
              <a:t>horizontal </a:t>
            </a:r>
            <a:r>
              <a:rPr lang="en-GB" sz="2000">
                <a:latin typeface="Garamond" pitchFamily="48" charset="0"/>
              </a:rPr>
              <a:t>chromaticities for smaller transition energies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48" charset="2"/>
              <a:buChar char="n"/>
            </a:pPr>
            <a:r>
              <a:rPr lang="en-GB" sz="2000">
                <a:solidFill>
                  <a:srgbClr val="FF3300"/>
                </a:solidFill>
                <a:latin typeface="Garamond" pitchFamily="48" charset="0"/>
              </a:rPr>
              <a:t>Vertical</a:t>
            </a:r>
            <a:r>
              <a:rPr lang="en-GB" sz="2000">
                <a:latin typeface="Garamond" pitchFamily="48" charset="0"/>
              </a:rPr>
              <a:t> chromaticities between -1.8 and -2 (depending on vertical phase advance)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48" charset="2"/>
              <a:buChar char="n"/>
            </a:pPr>
            <a:r>
              <a:rPr lang="en-GB" sz="2000">
                <a:latin typeface="Garamond" pitchFamily="48" charset="0"/>
              </a:rPr>
              <a:t>Main challenge: design of dispersion suppressor and matching to straights</a:t>
            </a:r>
            <a:endParaRPr lang="en-US" sz="2000">
              <a:latin typeface="Garamond" pitchFamily="48" charset="0"/>
            </a:endParaRPr>
          </a:p>
        </p:txBody>
      </p:sp>
      <p:sp>
        <p:nvSpPr>
          <p:cNvPr id="21511" name="AutoShape 10"/>
          <p:cNvSpPr>
            <a:spLocks/>
          </p:cNvSpPr>
          <p:nvPr/>
        </p:nvSpPr>
        <p:spPr bwMode="auto">
          <a:xfrm>
            <a:off x="1403350" y="3068638"/>
            <a:ext cx="360363" cy="1944687"/>
          </a:xfrm>
          <a:prstGeom prst="leftBrace">
            <a:avLst>
              <a:gd name="adj1" fmla="val 4497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250825" y="3841750"/>
            <a:ext cx="1081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48" charset="2"/>
              <a:buNone/>
            </a:pPr>
            <a:r>
              <a:rPr lang="en-US" sz="1600" b="1">
                <a:latin typeface="Garamond" pitchFamily="48" charset="0"/>
              </a:rPr>
              <a:t>imaginary</a:t>
            </a:r>
            <a:endParaRPr lang="en-GB" sz="1600" b="1">
              <a:latin typeface="Garamond" pitchFamily="48" charset="0"/>
            </a:endParaRPr>
          </a:p>
        </p:txBody>
      </p:sp>
      <p:grpSp>
        <p:nvGrpSpPr>
          <p:cNvPr id="21513" name="Group 11"/>
          <p:cNvGrpSpPr>
            <a:grpSpLocks/>
          </p:cNvGrpSpPr>
          <p:nvPr/>
        </p:nvGrpSpPr>
        <p:grpSpPr bwMode="auto">
          <a:xfrm>
            <a:off x="1619250" y="808038"/>
            <a:ext cx="6337300" cy="4708525"/>
            <a:chOff x="1020" y="509"/>
            <a:chExt cx="3992" cy="2966"/>
          </a:xfrm>
        </p:grpSpPr>
        <p:pic>
          <p:nvPicPr>
            <p:cNvPr id="21514" name="Picture 9"/>
            <p:cNvPicPr>
              <a:picLocks noChangeAspect="1" noChangeArrowheads="1"/>
            </p:cNvPicPr>
            <p:nvPr/>
          </p:nvPicPr>
          <p:blipFill>
            <a:blip r:embed="rId3"/>
            <a:srcRect l="6242" t="5571" r="8751" b="594"/>
            <a:stretch>
              <a:fillRect/>
            </a:stretch>
          </p:blipFill>
          <p:spPr bwMode="auto">
            <a:xfrm>
              <a:off x="1020" y="509"/>
              <a:ext cx="3992" cy="29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21515" name="Oval 10"/>
            <p:cNvSpPr>
              <a:spLocks noChangeArrowheads="1"/>
            </p:cNvSpPr>
            <p:nvPr/>
          </p:nvSpPr>
          <p:spPr bwMode="auto">
            <a:xfrm>
              <a:off x="1474" y="1842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012EEA-BC4B-4BF9-A00C-E546AECC544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29250"/>
            <a:ext cx="9144000" cy="1285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smtClean="0"/>
              <a:t>Similar half module as for the NMC with </a:t>
            </a:r>
            <a:r>
              <a:rPr lang="en-GB" sz="2000" b="1" smtClean="0"/>
              <a:t>2+5</a:t>
            </a:r>
            <a:r>
              <a:rPr lang="en-GB" sz="2000" smtClean="0"/>
              <a:t> dipoles (instead of 2+4)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Using 4 families of quads to suppress  dispersion, while keeping beta functions “small”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Maximum beta of </a:t>
            </a:r>
            <a:r>
              <a:rPr lang="en-GB" sz="2000" b="1" smtClean="0">
                <a:solidFill>
                  <a:srgbClr val="FF0000"/>
                </a:solidFill>
              </a:rPr>
              <a:t>70m</a:t>
            </a:r>
            <a:endParaRPr lang="en-US" sz="20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Total length of </a:t>
            </a:r>
            <a:r>
              <a:rPr lang="en-GB" sz="2000" b="1" smtClean="0">
                <a:solidFill>
                  <a:srgbClr val="0000FF"/>
                </a:solidFill>
              </a:rPr>
              <a:t>77.31m</a:t>
            </a:r>
            <a:endParaRPr lang="en-US" sz="2000" b="1" smtClean="0">
              <a:solidFill>
                <a:srgbClr val="0000FF"/>
              </a:solidFill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7820025" cy="381000"/>
          </a:xfrm>
        </p:spPr>
        <p:txBody>
          <a:bodyPr/>
          <a:lstStyle/>
          <a:p>
            <a:pPr eaLnBrk="1" hangingPunct="1"/>
            <a:r>
              <a:rPr lang="en-US" sz="3600" smtClean="0"/>
              <a:t>Dispersion suppressor cell</a:t>
            </a:r>
            <a:endParaRPr lang="en-US" sz="1600" smtClean="0">
              <a:solidFill>
                <a:srgbClr val="00CCFF"/>
              </a:solidFill>
            </a:endParaRPr>
          </a:p>
        </p:txBody>
      </p:sp>
      <p:grpSp>
        <p:nvGrpSpPr>
          <p:cNvPr id="22533" name="Group 12"/>
          <p:cNvGrpSpPr>
            <a:grpSpLocks/>
          </p:cNvGrpSpPr>
          <p:nvPr/>
        </p:nvGrpSpPr>
        <p:grpSpPr bwMode="auto">
          <a:xfrm>
            <a:off x="1357313" y="839788"/>
            <a:ext cx="6061075" cy="4660900"/>
            <a:chOff x="2071670" y="857232"/>
            <a:chExt cx="6061137" cy="4660549"/>
          </a:xfrm>
        </p:grpSpPr>
        <p:pic>
          <p:nvPicPr>
            <p:cNvPr id="22534" name="Picture 2"/>
            <p:cNvPicPr>
              <a:picLocks noChangeAspect="1" noChangeArrowheads="1"/>
            </p:cNvPicPr>
            <p:nvPr/>
          </p:nvPicPr>
          <p:blipFill>
            <a:blip r:embed="rId3"/>
            <a:srcRect l="10686" t="4729" r="10507" b="9457"/>
            <a:stretch>
              <a:fillRect/>
            </a:stretch>
          </p:blipFill>
          <p:spPr bwMode="auto">
            <a:xfrm>
              <a:off x="2071670" y="857232"/>
              <a:ext cx="6061137" cy="466054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12" name="Rectangle 11"/>
            <p:cNvSpPr/>
            <p:nvPr/>
          </p:nvSpPr>
          <p:spPr bwMode="auto">
            <a:xfrm>
              <a:off x="2857490" y="1285825"/>
              <a:ext cx="4429170" cy="21429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05113" cy="457200"/>
          </a:xfrm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Optics solutions for the PS2 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D7DAB4-085C-4A6E-B828-343D36A5396A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220" name="Rectangle 16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07/02/08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463" y="1052513"/>
            <a:ext cx="8313737" cy="4897437"/>
          </a:xfrm>
        </p:spPr>
        <p:txBody>
          <a:bodyPr/>
          <a:lstStyle/>
          <a:p>
            <a:pPr eaLnBrk="1" hangingPunct="1"/>
            <a:r>
              <a:rPr lang="en-US" b="1" smtClean="0"/>
              <a:t>W. Bartmann</a:t>
            </a:r>
            <a:r>
              <a:rPr lang="en-US" smtClean="0"/>
              <a:t>, M. Benedikt, C. Carli, J. Jowett (CERN)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G. Arduini, R. Garobi, B. Goddard, S. Hancock (CERN), Y. Senichev (FZ Jülich), D. Trbojevic (BNL)</a:t>
            </a:r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450850"/>
          </a:xfrm>
        </p:spPr>
        <p:txBody>
          <a:bodyPr/>
          <a:lstStyle/>
          <a:p>
            <a:pPr eaLnBrk="1" hangingPunct="1"/>
            <a:r>
              <a:rPr lang="en-US" sz="3600" smtClean="0"/>
              <a:t>Contributors</a:t>
            </a:r>
            <a:endParaRPr lang="en-US" sz="1600" smtClean="0">
              <a:solidFill>
                <a:srgbClr val="00CC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" y="2597150"/>
            <a:ext cx="82296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Acknowledgements</a:t>
            </a:r>
            <a:endParaRPr lang="en-US" sz="1600" b="1" kern="0" dirty="0">
              <a:solidFill>
                <a:srgbClr val="00CC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Optics solutions for the PS2 ring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BE6B7C-76DF-42F1-A453-665B90541402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3556" name="Rectangle 16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07/02/08</a:t>
            </a:r>
          </a:p>
        </p:txBody>
      </p:sp>
      <p:grpSp>
        <p:nvGrpSpPr>
          <p:cNvPr id="23557" name="Group 14"/>
          <p:cNvGrpSpPr>
            <a:grpSpLocks/>
          </p:cNvGrpSpPr>
          <p:nvPr/>
        </p:nvGrpSpPr>
        <p:grpSpPr bwMode="auto">
          <a:xfrm>
            <a:off x="3203575" y="1290638"/>
            <a:ext cx="5940425" cy="4586287"/>
            <a:chOff x="2018" y="1221"/>
            <a:chExt cx="3742" cy="2889"/>
          </a:xfrm>
        </p:grpSpPr>
        <p:pic>
          <p:nvPicPr>
            <p:cNvPr id="23560" name="Picture 13"/>
            <p:cNvPicPr>
              <a:picLocks noChangeAspect="1" noChangeArrowheads="1"/>
            </p:cNvPicPr>
            <p:nvPr/>
          </p:nvPicPr>
          <p:blipFill>
            <a:blip r:embed="rId3"/>
            <a:srcRect l="10222" t="4820" r="10904" b="9090"/>
            <a:stretch>
              <a:fillRect/>
            </a:stretch>
          </p:blipFill>
          <p:spPr bwMode="auto">
            <a:xfrm>
              <a:off x="2018" y="1221"/>
              <a:ext cx="3742" cy="2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 bwMode="auto">
            <a:xfrm>
              <a:off x="2562" y="1480"/>
              <a:ext cx="2700" cy="13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  <p:sp>
        <p:nvSpPr>
          <p:cNvPr id="235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40200" y="476250"/>
            <a:ext cx="3779838" cy="407988"/>
          </a:xfrm>
        </p:spPr>
        <p:txBody>
          <a:bodyPr/>
          <a:lstStyle/>
          <a:p>
            <a:pPr eaLnBrk="1" hangingPunct="1"/>
            <a:r>
              <a:rPr lang="en-US" sz="3600" smtClean="0"/>
              <a:t>The ring I</a:t>
            </a:r>
            <a:endParaRPr lang="en-US" sz="1600" smtClean="0">
              <a:solidFill>
                <a:srgbClr val="00CCFF"/>
              </a:solidFill>
            </a:endParaRPr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76250"/>
            <a:ext cx="3429000" cy="6048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Adding a straight section with 7 FODO cells, using 2 matching quadrupoles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Straight drift of </a:t>
            </a:r>
            <a:r>
              <a:rPr lang="en-GB" sz="2000" b="1" smtClean="0">
                <a:solidFill>
                  <a:srgbClr val="0000FF"/>
                </a:solidFill>
              </a:rPr>
              <a:t>9.5m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Tunes of </a:t>
            </a:r>
            <a:r>
              <a:rPr lang="el-GR" sz="2000" smtClean="0"/>
              <a:t>(</a:t>
            </a:r>
            <a:r>
              <a:rPr lang="en-GB" sz="2000" smtClean="0"/>
              <a:t>12.1,</a:t>
            </a:r>
            <a:r>
              <a:rPr lang="el-GR" sz="2000" smtClean="0"/>
              <a:t>1</a:t>
            </a:r>
            <a:r>
              <a:rPr lang="en-GB" sz="2000" smtClean="0"/>
              <a:t>1</a:t>
            </a:r>
            <a:r>
              <a:rPr lang="el-GR" sz="2000" smtClean="0"/>
              <a:t>.</a:t>
            </a:r>
            <a:r>
              <a:rPr lang="en-GB" sz="2000" smtClean="0"/>
              <a:t>4</a:t>
            </a:r>
            <a:r>
              <a:rPr lang="el-GR" sz="2000" smtClean="0"/>
              <a:t>)</a:t>
            </a:r>
            <a:endParaRPr lang="en-GB" sz="2000" baseline="30000" smtClean="0"/>
          </a:p>
          <a:p>
            <a:pPr lvl="1" eaLnBrk="1" hangingPunct="1">
              <a:lnSpc>
                <a:spcPct val="90000"/>
              </a:lnSpc>
            </a:pPr>
            <a:r>
              <a:rPr lang="el-GR" sz="2000" smtClean="0">
                <a:latin typeface="Lucida Grande" pitchFamily="48" charset="0"/>
              </a:rPr>
              <a:t>γ</a:t>
            </a:r>
            <a:r>
              <a:rPr lang="en-GB" sz="2000" baseline="-25000" smtClean="0"/>
              <a:t>t</a:t>
            </a:r>
            <a:r>
              <a:rPr lang="en-GB" sz="2000" smtClean="0"/>
              <a:t> of </a:t>
            </a:r>
            <a:r>
              <a:rPr lang="en-GB" sz="2000" b="1" smtClean="0">
                <a:solidFill>
                  <a:srgbClr val="0000FF"/>
                </a:solidFill>
              </a:rPr>
              <a:t>12.9i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13 families of quads, with max. strength of 0.1m</a:t>
            </a:r>
            <a:r>
              <a:rPr lang="en-US" sz="2000" baseline="30000" smtClean="0"/>
              <a:t>-2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Max. beta of around </a:t>
            </a:r>
            <a:r>
              <a:rPr lang="en-GB" sz="2000" b="1" smtClean="0">
                <a:solidFill>
                  <a:srgbClr val="FF0000"/>
                </a:solidFill>
              </a:rPr>
              <a:t>71m</a:t>
            </a:r>
            <a:r>
              <a:rPr lang="en-GB" sz="2000" smtClean="0"/>
              <a:t> in horizontal and </a:t>
            </a:r>
            <a:r>
              <a:rPr lang="en-GB" sz="2000" b="1" smtClean="0">
                <a:solidFill>
                  <a:srgbClr val="FF3300"/>
                </a:solidFill>
              </a:rPr>
              <a:t>68m</a:t>
            </a:r>
            <a:r>
              <a:rPr lang="en-GB" sz="2000" smtClean="0"/>
              <a:t> in the vertical plane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Dispersion of -2.3m and maximum of </a:t>
            </a:r>
            <a:r>
              <a:rPr lang="en-GB" sz="2000" b="1" smtClean="0">
                <a:solidFill>
                  <a:srgbClr val="0000FF"/>
                </a:solidFill>
              </a:rPr>
              <a:t>4.6m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Chromaticities of -16.7,   -25.8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Total length of </a:t>
            </a:r>
            <a:r>
              <a:rPr lang="en-GB" sz="2000" b="1" smtClean="0">
                <a:solidFill>
                  <a:srgbClr val="0000FF"/>
                </a:solidFill>
              </a:rPr>
              <a:t>1346m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Optics solutions for the PS2 ring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9BC83E-5D3E-4EE7-97DC-973D3D31A9C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4580" name="Rectangle 16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07/02/08</a:t>
            </a: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5976937" cy="407987"/>
          </a:xfrm>
        </p:spPr>
        <p:txBody>
          <a:bodyPr/>
          <a:lstStyle/>
          <a:p>
            <a:pPr eaLnBrk="1" hangingPunct="1"/>
            <a:r>
              <a:rPr lang="en-US" sz="3600" smtClean="0"/>
              <a:t>The resonant NMC module</a:t>
            </a:r>
            <a:endParaRPr lang="en-US" sz="1600" smtClean="0">
              <a:solidFill>
                <a:srgbClr val="00CCFF"/>
              </a:solidFill>
            </a:endParaRP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8" y="836613"/>
            <a:ext cx="3563937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smtClean="0"/>
              <a:t>1 symmetric FODO cell with 3 + 3 bends and a low-beta doublet</a:t>
            </a: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Phase advances of 315</a:t>
            </a:r>
            <a:r>
              <a:rPr lang="en-GB" sz="2000" baseline="30000" smtClean="0"/>
              <a:t>o</a:t>
            </a:r>
            <a:r>
              <a:rPr lang="en-GB" sz="2000" smtClean="0"/>
              <a:t>,270</a:t>
            </a:r>
            <a:r>
              <a:rPr lang="en-GB" sz="2000" baseline="30000" smtClean="0"/>
              <a:t>o</a:t>
            </a:r>
            <a:r>
              <a:rPr lang="en-GB" sz="2000" smtClean="0"/>
              <a:t> per module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800" b="1" smtClean="0"/>
              <a:t>8 x</a:t>
            </a:r>
            <a:r>
              <a:rPr lang="en-GB" sz="1800" b="1" smtClean="0">
                <a:solidFill>
                  <a:srgbClr val="0000FF"/>
                </a:solidFill>
              </a:rPr>
              <a:t> </a:t>
            </a:r>
            <a:r>
              <a:rPr lang="en-GB" sz="1800" smtClean="0"/>
              <a:t>315</a:t>
            </a:r>
            <a:r>
              <a:rPr lang="en-GB" sz="1800" baseline="30000" smtClean="0"/>
              <a:t>o</a:t>
            </a:r>
            <a:r>
              <a:rPr lang="en-GB" sz="1800" smtClean="0"/>
              <a:t>-&gt;7 x 2</a:t>
            </a:r>
            <a:r>
              <a:rPr lang="el-GR" sz="1800" smtClean="0">
                <a:latin typeface="Lucida Grande" pitchFamily="48" charset="0"/>
              </a:rPr>
              <a:t>π</a:t>
            </a:r>
            <a:endParaRPr lang="en-GB" sz="1800" baseline="30000" smtClean="0"/>
          </a:p>
          <a:p>
            <a:pPr lvl="2" eaLnBrk="1" hangingPunct="1">
              <a:lnSpc>
                <a:spcPct val="80000"/>
              </a:lnSpc>
            </a:pPr>
            <a:r>
              <a:rPr lang="en-GB" sz="1800" b="1" smtClean="0"/>
              <a:t>8 x</a:t>
            </a:r>
            <a:r>
              <a:rPr lang="en-GB" sz="1800" b="1" smtClean="0">
                <a:solidFill>
                  <a:srgbClr val="0000FF"/>
                </a:solidFill>
              </a:rPr>
              <a:t> </a:t>
            </a:r>
            <a:r>
              <a:rPr lang="en-GB" sz="1800" smtClean="0"/>
              <a:t>270</a:t>
            </a:r>
            <a:r>
              <a:rPr lang="en-GB" sz="1800" baseline="30000" smtClean="0"/>
              <a:t>o</a:t>
            </a:r>
            <a:r>
              <a:rPr lang="en-GB" sz="1800" smtClean="0"/>
              <a:t>-&gt;6 x 2</a:t>
            </a:r>
            <a:r>
              <a:rPr lang="el-GR" sz="1800" smtClean="0">
                <a:latin typeface="Lucida Grande" pitchFamily="48" charset="0"/>
              </a:rPr>
              <a:t>π</a:t>
            </a:r>
            <a:endParaRPr lang="en-GB" sz="1800" baseline="30000" smtClean="0"/>
          </a:p>
          <a:p>
            <a:pPr lvl="1" eaLnBrk="1" hangingPunct="1">
              <a:lnSpc>
                <a:spcPct val="80000"/>
              </a:lnSpc>
            </a:pPr>
            <a:r>
              <a:rPr lang="el-GR" sz="2000" smtClean="0">
                <a:latin typeface="Lucida Grande" pitchFamily="48" charset="0"/>
              </a:rPr>
              <a:t>γ</a:t>
            </a:r>
            <a:r>
              <a:rPr lang="en-GB" sz="2000" baseline="-25000" smtClean="0"/>
              <a:t>t</a:t>
            </a:r>
            <a:r>
              <a:rPr lang="en-GB" sz="2000" smtClean="0"/>
              <a:t> of </a:t>
            </a:r>
            <a:r>
              <a:rPr lang="en-GB" sz="2000" b="1" smtClean="0">
                <a:solidFill>
                  <a:srgbClr val="0000FF"/>
                </a:solidFill>
              </a:rPr>
              <a:t>5.7i!!!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0000FF"/>
                </a:solidFill>
              </a:rPr>
              <a:t>Four</a:t>
            </a:r>
            <a:r>
              <a:rPr lang="en-US" sz="2000" smtClean="0"/>
              <a:t> families of quads, with max. strength of 0.1m</a:t>
            </a:r>
            <a:r>
              <a:rPr lang="en-US" sz="2000" baseline="30000" smtClean="0"/>
              <a:t>-2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Max. beta of around </a:t>
            </a:r>
            <a:r>
              <a:rPr lang="en-GB" sz="2000" b="1" smtClean="0">
                <a:solidFill>
                  <a:srgbClr val="0000FF"/>
                </a:solidFill>
              </a:rPr>
              <a:t>59m</a:t>
            </a:r>
            <a:r>
              <a:rPr lang="en-GB" sz="2000" smtClean="0"/>
              <a:t> in both planes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Min. and max. dispersion of </a:t>
            </a:r>
            <a:r>
              <a:rPr lang="en-GB" sz="2000" b="1" smtClean="0">
                <a:solidFill>
                  <a:srgbClr val="FF3300"/>
                </a:solidFill>
              </a:rPr>
              <a:t>-8.5m</a:t>
            </a:r>
            <a:r>
              <a:rPr lang="en-GB" sz="2000" smtClean="0"/>
              <a:t> and </a:t>
            </a:r>
            <a:r>
              <a:rPr lang="en-GB" sz="2000" b="1" smtClean="0">
                <a:solidFill>
                  <a:srgbClr val="FF3300"/>
                </a:solidFill>
              </a:rPr>
              <a:t>8.9m</a:t>
            </a:r>
            <a:endParaRPr lang="en-GB" sz="2000" b="1" smtClean="0"/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Chromaticities of -1.5,-1.7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Length of </a:t>
            </a:r>
            <a:r>
              <a:rPr lang="en-GB" sz="2000" b="1" smtClean="0">
                <a:solidFill>
                  <a:srgbClr val="0000FF"/>
                </a:solidFill>
              </a:rPr>
              <a:t>1.2m</a:t>
            </a:r>
            <a:r>
              <a:rPr lang="en-GB" sz="2000" smtClean="0"/>
              <a:t> between QF and D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Total length of </a:t>
            </a:r>
            <a:r>
              <a:rPr lang="en-GB" sz="2000" b="1" smtClean="0">
                <a:solidFill>
                  <a:srgbClr val="0000FF"/>
                </a:solidFill>
              </a:rPr>
              <a:t>64.8m</a:t>
            </a:r>
          </a:p>
        </p:txBody>
      </p:sp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3"/>
          <a:srcRect l="10657" t="5241" r="12051" b="9210"/>
          <a:stretch>
            <a:fillRect/>
          </a:stretch>
        </p:blipFill>
        <p:spPr bwMode="auto">
          <a:xfrm>
            <a:off x="3492500" y="1268413"/>
            <a:ext cx="5651500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11"/>
          <p:cNvSpPr>
            <a:spLocks noChangeArrowheads="1"/>
          </p:cNvSpPr>
          <p:nvPr/>
        </p:nvSpPr>
        <p:spPr bwMode="auto">
          <a:xfrm>
            <a:off x="6327775" y="609600"/>
            <a:ext cx="26685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CCFF"/>
                </a:solidFill>
              </a:rPr>
              <a:t>e.g. Y. Senichev BEAM’07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Optics solutions for the PS2 ring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8CE149-03E0-409B-B7F8-51ACE53B175A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661025"/>
            <a:ext cx="9144000" cy="73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smtClean="0"/>
              <a:t>Dispersion is suppressed by fixing horizontal phase advance to multiple of 2</a:t>
            </a:r>
            <a:r>
              <a:rPr lang="el-GR" sz="2000" smtClean="0">
                <a:latin typeface="Lucida Grande" pitchFamily="48" charset="0"/>
              </a:rPr>
              <a:t>π</a:t>
            </a:r>
            <a:endParaRPr lang="en-GB" sz="2000" smtClean="0"/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Solution with </a:t>
            </a:r>
            <a:r>
              <a:rPr lang="en-GB" sz="2000" b="1" smtClean="0"/>
              <a:t>odd</a:t>
            </a:r>
            <a:r>
              <a:rPr lang="en-GB" sz="2000" smtClean="0"/>
              <a:t> number of </a:t>
            </a:r>
            <a:r>
              <a:rPr lang="el-GR" sz="2000" smtClean="0"/>
              <a:t>2</a:t>
            </a:r>
            <a:r>
              <a:rPr lang="el-GR" sz="2000" smtClean="0">
                <a:latin typeface="Lucida Grande" pitchFamily="48" charset="0"/>
              </a:rPr>
              <a:t>π</a:t>
            </a:r>
            <a:r>
              <a:rPr lang="fr-FR" sz="2000" smtClean="0"/>
              <a:t> </a:t>
            </a:r>
            <a:r>
              <a:rPr lang="en-GB" sz="2000" smtClean="0"/>
              <a:t>multiples is preferable for getting </a:t>
            </a:r>
            <a:r>
              <a:rPr lang="en-GB" sz="2000" b="1" smtClean="0"/>
              <a:t>lower imaginary </a:t>
            </a:r>
            <a:r>
              <a:rPr lang="el-GR" sz="2000" b="1" smtClean="0">
                <a:latin typeface="Lucida Grande" pitchFamily="48" charset="0"/>
              </a:rPr>
              <a:t>γ</a:t>
            </a:r>
            <a:r>
              <a:rPr lang="en-GB" sz="2000" b="1" smtClean="0"/>
              <a:t>t</a:t>
            </a:r>
            <a:endParaRPr lang="en-US" sz="2000" b="1" smtClean="0">
              <a:solidFill>
                <a:srgbClr val="0000FF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22788" y="457200"/>
            <a:ext cx="4697412" cy="381000"/>
          </a:xfrm>
        </p:spPr>
        <p:txBody>
          <a:bodyPr/>
          <a:lstStyle/>
          <a:p>
            <a:pPr eaLnBrk="1" hangingPunct="1"/>
            <a:r>
              <a:rPr lang="en-US" sz="3600" smtClean="0"/>
              <a:t>Suppressing dispersion</a:t>
            </a:r>
            <a:endParaRPr lang="en-US" sz="1600" smtClean="0">
              <a:solidFill>
                <a:srgbClr val="00CCFF"/>
              </a:solidFill>
            </a:endParaRPr>
          </a:p>
        </p:txBody>
      </p:sp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3"/>
          <a:srcRect l="9959" t="5241" r="11354" b="8223"/>
          <a:stretch>
            <a:fillRect/>
          </a:stretch>
        </p:blipFill>
        <p:spPr bwMode="auto">
          <a:xfrm>
            <a:off x="0" y="908050"/>
            <a:ext cx="50768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4"/>
          <a:srcRect l="9959" t="5241" r="10641" b="9210"/>
          <a:stretch>
            <a:fillRect/>
          </a:stretch>
        </p:blipFill>
        <p:spPr bwMode="auto">
          <a:xfrm>
            <a:off x="4572000" y="2239963"/>
            <a:ext cx="4572000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Optics solutions for the PS2 ring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6FA1F6-C827-47ED-BE01-424769F4B347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6628" name="Rectangle 16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07/02/08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/>
          <a:srcRect l="10657" t="5241" r="11354" b="9210"/>
          <a:stretch>
            <a:fillRect/>
          </a:stretch>
        </p:blipFill>
        <p:spPr bwMode="auto">
          <a:xfrm>
            <a:off x="2339975" y="823913"/>
            <a:ext cx="6804025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141663"/>
            <a:ext cx="2843213" cy="1009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smtClean="0"/>
              <a:t>8 NMC modules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Total horizontal phase advance multiple of </a:t>
            </a:r>
            <a:r>
              <a:rPr lang="el-GR" sz="2000" smtClean="0"/>
              <a:t>2</a:t>
            </a:r>
            <a:r>
              <a:rPr lang="el-GR" sz="2000" smtClean="0">
                <a:latin typeface="Lucida Grande" pitchFamily="48" charset="0"/>
              </a:rPr>
              <a:t>π</a:t>
            </a:r>
            <a:endParaRPr lang="en-GB" sz="2000" smtClean="0"/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Maximum </a:t>
            </a:r>
            <a:r>
              <a:rPr lang="el-GR" sz="2000" smtClean="0">
                <a:latin typeface="Lucida Grande" pitchFamily="48" charset="0"/>
              </a:rPr>
              <a:t>β</a:t>
            </a:r>
            <a:r>
              <a:rPr lang="en-GB" sz="2000" smtClean="0"/>
              <a:t> of 59m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Total length of </a:t>
            </a:r>
            <a:r>
              <a:rPr lang="en-GB" sz="2000" b="1" smtClean="0"/>
              <a:t>518m</a:t>
            </a:r>
            <a:endParaRPr lang="en-US" sz="2000" b="1" smtClean="0">
              <a:solidFill>
                <a:srgbClr val="0000FF"/>
              </a:solidFill>
            </a:endParaRPr>
          </a:p>
        </p:txBody>
      </p:sp>
      <p:sp>
        <p:nvSpPr>
          <p:cNvPr id="266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7820025" cy="381000"/>
          </a:xfrm>
        </p:spPr>
        <p:txBody>
          <a:bodyPr/>
          <a:lstStyle/>
          <a:p>
            <a:pPr eaLnBrk="1" hangingPunct="1"/>
            <a:r>
              <a:rPr lang="en-GB" sz="3600" smtClean="0"/>
              <a:t>The “resonant” NMC arc </a:t>
            </a:r>
            <a:endParaRPr lang="en-US" sz="1600" smtClean="0">
              <a:solidFill>
                <a:srgbClr val="00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Optics solutions for the PS2 ring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B9A7E6-7F50-422A-9CD8-727A23480F0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7652" name="Rectangle 16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07/02/08</a:t>
            </a:r>
          </a:p>
        </p:txBody>
      </p:sp>
      <p:pic>
        <p:nvPicPr>
          <p:cNvPr id="27653" name="Picture 9"/>
          <p:cNvPicPr>
            <a:picLocks noChangeAspect="1" noChangeArrowheads="1"/>
          </p:cNvPicPr>
          <p:nvPr/>
        </p:nvPicPr>
        <p:blipFill>
          <a:blip r:embed="rId3"/>
          <a:srcRect l="8549" t="5241" r="18387" b="8202"/>
          <a:stretch>
            <a:fillRect/>
          </a:stretch>
        </p:blipFill>
        <p:spPr bwMode="auto">
          <a:xfrm>
            <a:off x="3203575" y="1003300"/>
            <a:ext cx="5940425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24200" y="476250"/>
            <a:ext cx="6019800" cy="407988"/>
          </a:xfrm>
        </p:spPr>
        <p:txBody>
          <a:bodyPr/>
          <a:lstStyle/>
          <a:p>
            <a:pPr eaLnBrk="1" hangingPunct="1"/>
            <a:r>
              <a:rPr lang="en-US" sz="3600" smtClean="0"/>
              <a:t>The “resonant” NMC ring II</a:t>
            </a:r>
            <a:endParaRPr lang="en-US" sz="1600" smtClean="0">
              <a:solidFill>
                <a:srgbClr val="00CCFF"/>
              </a:solidFill>
            </a:endParaRPr>
          </a:p>
        </p:txBody>
      </p:sp>
      <p:sp>
        <p:nvSpPr>
          <p:cNvPr id="276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025" y="620713"/>
            <a:ext cx="3419475" cy="56880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Adding a straight section with 7 FODO cells, using 2 matching quadrupoles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Straight drift of </a:t>
            </a:r>
            <a:r>
              <a:rPr lang="en-GB" sz="2000" b="1" smtClean="0">
                <a:solidFill>
                  <a:srgbClr val="0000FF"/>
                </a:solidFill>
              </a:rPr>
              <a:t>9.4m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Tunes of </a:t>
            </a:r>
            <a:r>
              <a:rPr lang="el-GR" sz="2000" smtClean="0"/>
              <a:t>(</a:t>
            </a:r>
            <a:r>
              <a:rPr lang="en-GB" sz="2000" smtClean="0"/>
              <a:t>16.8,9</a:t>
            </a:r>
            <a:r>
              <a:rPr lang="el-GR" sz="2000" smtClean="0"/>
              <a:t>.</a:t>
            </a:r>
            <a:r>
              <a:rPr lang="en-GB" sz="2000" smtClean="0"/>
              <a:t>8</a:t>
            </a:r>
            <a:r>
              <a:rPr lang="el-GR" sz="2000" smtClean="0"/>
              <a:t>) </a:t>
            </a:r>
            <a:endParaRPr lang="en-GB" sz="2000" smtClean="0"/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 </a:t>
            </a:r>
            <a:r>
              <a:rPr lang="el-GR" sz="2000" smtClean="0">
                <a:latin typeface="Lucida Grande" pitchFamily="48" charset="0"/>
              </a:rPr>
              <a:t>γ</a:t>
            </a:r>
            <a:r>
              <a:rPr lang="en-GB" sz="2000" baseline="-25000" smtClean="0"/>
              <a:t>t</a:t>
            </a:r>
            <a:r>
              <a:rPr lang="en-GB" sz="2000" smtClean="0"/>
              <a:t> of </a:t>
            </a:r>
            <a:r>
              <a:rPr lang="en-GB" sz="2000" b="1" smtClean="0">
                <a:solidFill>
                  <a:srgbClr val="0000FF"/>
                </a:solidFill>
              </a:rPr>
              <a:t>10.7i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8 families of quads, with max. strength of 0.1m</a:t>
            </a:r>
            <a:r>
              <a:rPr lang="en-US" sz="2000" baseline="30000" smtClean="0"/>
              <a:t>-2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800" smtClean="0"/>
              <a:t>Extra families for phase advance flexibility in the straight</a:t>
            </a:r>
            <a:endParaRPr lang="en-US" sz="1800" baseline="30000" smtClean="0"/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Max beta of around </a:t>
            </a:r>
            <a:r>
              <a:rPr lang="en-GB" sz="2000" b="1" smtClean="0">
                <a:solidFill>
                  <a:srgbClr val="FF0000"/>
                </a:solidFill>
              </a:rPr>
              <a:t>60.5m</a:t>
            </a:r>
            <a:r>
              <a:rPr lang="en-GB" sz="2000" smtClean="0"/>
              <a:t> in horizontal and vertical plane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Min. and max. dispersion of </a:t>
            </a:r>
            <a:r>
              <a:rPr lang="en-GB" sz="2000" b="1" smtClean="0"/>
              <a:t>-8.5m</a:t>
            </a:r>
            <a:r>
              <a:rPr lang="en-GB" sz="2000" smtClean="0"/>
              <a:t> and </a:t>
            </a:r>
            <a:r>
              <a:rPr lang="en-GB" sz="2000" b="1" smtClean="0"/>
              <a:t>8.9m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Chromaticities of -21.7,   -19.8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Total length of </a:t>
            </a:r>
            <a:r>
              <a:rPr lang="en-GB" sz="2000" b="1" smtClean="0">
                <a:solidFill>
                  <a:srgbClr val="0000FF"/>
                </a:solidFill>
              </a:rPr>
              <a:t>1346m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Optics solutions for the PS2 ring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547BE4-EAA9-4A4A-81E0-83FCEE2ED5E8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8676" name="Rectangle 16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07/02/08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5976937" cy="407987"/>
          </a:xfrm>
        </p:spPr>
        <p:txBody>
          <a:bodyPr/>
          <a:lstStyle/>
          <a:p>
            <a:pPr eaLnBrk="1" hangingPunct="1"/>
            <a:r>
              <a:rPr lang="en-US" sz="3600" smtClean="0"/>
              <a:t>An optimized NMC module</a:t>
            </a:r>
            <a:endParaRPr lang="en-US" sz="1600" smtClean="0">
              <a:solidFill>
                <a:srgbClr val="00CCFF"/>
              </a:solidFill>
            </a:endParaRP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8" y="836613"/>
            <a:ext cx="3563937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1 asymmetric FODO cell with 4 + 3 bends and a low-beta doublet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Phase advances of 316</a:t>
            </a:r>
            <a:r>
              <a:rPr lang="en-GB" sz="2000" baseline="30000" smtClean="0"/>
              <a:t>o</a:t>
            </a:r>
            <a:r>
              <a:rPr lang="en-GB" sz="2000" smtClean="0"/>
              <a:t>,300</a:t>
            </a:r>
            <a:r>
              <a:rPr lang="en-GB" sz="2000" baseline="30000" smtClean="0"/>
              <a:t>o</a:t>
            </a:r>
            <a:r>
              <a:rPr lang="en-GB" sz="2000" smtClean="0"/>
              <a:t> per module</a:t>
            </a:r>
            <a:endParaRPr lang="en-GB" sz="2000" baseline="30000" smtClean="0"/>
          </a:p>
          <a:p>
            <a:pPr lvl="1" eaLnBrk="1" hangingPunct="1">
              <a:lnSpc>
                <a:spcPct val="90000"/>
              </a:lnSpc>
            </a:pPr>
            <a:r>
              <a:rPr lang="el-GR" sz="2000" smtClean="0">
                <a:latin typeface="Lucida Grande" pitchFamily="48" charset="0"/>
              </a:rPr>
              <a:t>γ</a:t>
            </a:r>
            <a:r>
              <a:rPr lang="en-GB" sz="2000" baseline="-25000" smtClean="0"/>
              <a:t>t</a:t>
            </a:r>
            <a:r>
              <a:rPr lang="en-GB" sz="2000" smtClean="0"/>
              <a:t> of </a:t>
            </a:r>
            <a:r>
              <a:rPr lang="en-GB" sz="2000" b="1" smtClean="0">
                <a:solidFill>
                  <a:srgbClr val="0000FF"/>
                </a:solidFill>
              </a:rPr>
              <a:t>5.6i!!!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solidFill>
                  <a:srgbClr val="0000FF"/>
                </a:solidFill>
              </a:rPr>
              <a:t>Four</a:t>
            </a:r>
            <a:r>
              <a:rPr lang="en-US" sz="2000" smtClean="0"/>
              <a:t> families of quads, with max. strength of 0.1m</a:t>
            </a:r>
            <a:r>
              <a:rPr lang="en-US" sz="2000" baseline="30000" smtClean="0"/>
              <a:t>-2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Max. beta of around </a:t>
            </a:r>
            <a:r>
              <a:rPr lang="en-GB" sz="2000" b="1" smtClean="0">
                <a:solidFill>
                  <a:srgbClr val="0000FF"/>
                </a:solidFill>
              </a:rPr>
              <a:t>54m</a:t>
            </a:r>
            <a:r>
              <a:rPr lang="en-GB" sz="2000" smtClean="0"/>
              <a:t> and </a:t>
            </a:r>
            <a:r>
              <a:rPr lang="en-GB" sz="2000" b="1" smtClean="0">
                <a:solidFill>
                  <a:srgbClr val="0000FF"/>
                </a:solidFill>
              </a:rPr>
              <a:t>58m</a:t>
            </a:r>
            <a:r>
              <a:rPr lang="en-GB" sz="20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Min. and max. dispersion of </a:t>
            </a:r>
            <a:r>
              <a:rPr lang="en-GB" sz="2000" b="1" smtClean="0"/>
              <a:t>-7.8m</a:t>
            </a:r>
            <a:r>
              <a:rPr lang="en-GB" sz="2000" smtClean="0"/>
              <a:t> and </a:t>
            </a:r>
            <a:r>
              <a:rPr lang="en-GB" sz="2000" b="1" smtClean="0"/>
              <a:t>10.2m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Chromaticities of -1.3,-2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Total length of </a:t>
            </a:r>
            <a:r>
              <a:rPr lang="en-GB" sz="2000" b="1" smtClean="0">
                <a:solidFill>
                  <a:srgbClr val="0000FF"/>
                </a:solidFill>
              </a:rPr>
              <a:t>73m</a:t>
            </a:r>
          </a:p>
        </p:txBody>
      </p:sp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3"/>
          <a:srcRect l="9959" t="5241" r="10657" b="8223"/>
          <a:stretch>
            <a:fillRect/>
          </a:stretch>
        </p:blipFill>
        <p:spPr bwMode="auto">
          <a:xfrm>
            <a:off x="3563938" y="1362075"/>
            <a:ext cx="5580062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965271-9295-4C4F-8D5B-67362C9B230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829300"/>
            <a:ext cx="9144000" cy="952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Hybrid approach: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Phase advance close to multiple of 2</a:t>
            </a:r>
            <a:r>
              <a:rPr lang="el-GR" sz="2400" smtClean="0">
                <a:latin typeface="Lucida Grande" pitchFamily="48" charset="0"/>
              </a:rPr>
              <a:t>π</a:t>
            </a:r>
            <a:r>
              <a:rPr lang="en-GB" sz="2400" smtClean="0"/>
              <a:t> and 2 extra quad families 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488" y="2590800"/>
            <a:ext cx="3033712" cy="533400"/>
          </a:xfrm>
        </p:spPr>
        <p:txBody>
          <a:bodyPr/>
          <a:lstStyle/>
          <a:p>
            <a:pPr eaLnBrk="1" hangingPunct="1"/>
            <a:r>
              <a:rPr lang="en-US" sz="3600" smtClean="0"/>
              <a:t>Suppressing dispersion</a:t>
            </a:r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3"/>
          <a:srcRect l="9959" t="5241" r="16977" b="8223"/>
          <a:stretch>
            <a:fillRect/>
          </a:stretch>
        </p:blipFill>
        <p:spPr bwMode="auto">
          <a:xfrm>
            <a:off x="2590800" y="442913"/>
            <a:ext cx="6553200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Optics solutions for the PS2 ring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3CF0D3-58E0-41A2-891E-2B74B0C173E3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0724" name="Rectangle 16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16/11/07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 l="9959" t="5241" r="16280" b="8223"/>
          <a:stretch>
            <a:fillRect/>
          </a:stretch>
        </p:blipFill>
        <p:spPr bwMode="auto">
          <a:xfrm>
            <a:off x="2057400" y="327025"/>
            <a:ext cx="7086600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141663"/>
            <a:ext cx="2987675" cy="1943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smtClean="0"/>
              <a:t>7 NMC modules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Phase advances of </a:t>
            </a:r>
            <a:r>
              <a:rPr lang="el-GR" sz="2000" smtClean="0"/>
              <a:t>      </a:t>
            </a:r>
            <a:r>
              <a:rPr lang="en-GB" sz="2000" smtClean="0"/>
              <a:t>5.8 x 2</a:t>
            </a:r>
            <a:r>
              <a:rPr lang="el-GR" sz="2000" smtClean="0">
                <a:latin typeface="Lucida Grande" pitchFamily="48" charset="0"/>
              </a:rPr>
              <a:t>π</a:t>
            </a:r>
            <a:r>
              <a:rPr lang="el-GR" sz="2000" smtClean="0"/>
              <a:t> </a:t>
            </a:r>
            <a:r>
              <a:rPr lang="en-GB" sz="2000" smtClean="0"/>
              <a:t>and 5.5 x 2</a:t>
            </a:r>
            <a:r>
              <a:rPr lang="el-GR" sz="2000" smtClean="0">
                <a:latin typeface="Lucida Grande" pitchFamily="48" charset="0"/>
              </a:rPr>
              <a:t>π</a:t>
            </a: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Maximum </a:t>
            </a:r>
            <a:r>
              <a:rPr lang="el-GR" sz="2000" smtClean="0">
                <a:latin typeface="Lucida Grande" pitchFamily="48" charset="0"/>
              </a:rPr>
              <a:t>β</a:t>
            </a:r>
            <a:r>
              <a:rPr lang="en-GB" sz="2000" smtClean="0"/>
              <a:t> of 60m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Total length of </a:t>
            </a:r>
            <a:r>
              <a:rPr lang="en-GB" sz="2000" b="1" smtClean="0">
                <a:solidFill>
                  <a:srgbClr val="0000FF"/>
                </a:solidFill>
              </a:rPr>
              <a:t>511m</a:t>
            </a:r>
            <a:endParaRPr lang="en-US" sz="2000" b="1" smtClean="0">
              <a:solidFill>
                <a:srgbClr val="0000FF"/>
              </a:solidFill>
            </a:endParaRPr>
          </a:p>
        </p:txBody>
      </p:sp>
      <p:sp>
        <p:nvSpPr>
          <p:cNvPr id="307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7820025" cy="381000"/>
          </a:xfrm>
        </p:spPr>
        <p:txBody>
          <a:bodyPr/>
          <a:lstStyle/>
          <a:p>
            <a:pPr eaLnBrk="1" hangingPunct="1"/>
            <a:r>
              <a:rPr lang="en-GB" sz="3600" smtClean="0"/>
              <a:t>The arc III</a:t>
            </a:r>
            <a:endParaRPr lang="en-US" sz="1600" smtClean="0">
              <a:solidFill>
                <a:srgbClr val="00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Optics solutions for the PS2 ring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687C4E-F8AC-4EA4-9D87-CBE21F0DD991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1748" name="Rectangle 16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16/11/07</a:t>
            </a:r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3"/>
          <a:srcRect l="9959" t="5241" r="16977" b="8223"/>
          <a:stretch>
            <a:fillRect/>
          </a:stretch>
        </p:blipFill>
        <p:spPr bwMode="auto">
          <a:xfrm>
            <a:off x="3132138" y="1063625"/>
            <a:ext cx="601186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40200" y="476250"/>
            <a:ext cx="3779838" cy="407988"/>
          </a:xfrm>
        </p:spPr>
        <p:txBody>
          <a:bodyPr/>
          <a:lstStyle/>
          <a:p>
            <a:pPr eaLnBrk="1" hangingPunct="1"/>
            <a:r>
              <a:rPr lang="en-US" sz="3600" smtClean="0"/>
              <a:t>The NMC ring III</a:t>
            </a:r>
            <a:endParaRPr lang="en-US" sz="1600" smtClean="0">
              <a:solidFill>
                <a:srgbClr val="00CCFF"/>
              </a:solidFill>
            </a:endParaRPr>
          </a:p>
        </p:txBody>
      </p:sp>
      <p:sp>
        <p:nvSpPr>
          <p:cNvPr id="317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025" y="620713"/>
            <a:ext cx="3419475" cy="6048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Adding a straight section with 7 FODO cells, using 2 matching quadrupoles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Straight drift of </a:t>
            </a:r>
            <a:r>
              <a:rPr lang="en-GB" sz="2000" b="1" smtClean="0">
                <a:solidFill>
                  <a:srgbClr val="0000FF"/>
                </a:solidFill>
              </a:rPr>
              <a:t>9.5m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Tunes of </a:t>
            </a:r>
            <a:r>
              <a:rPr lang="el-GR" sz="2000" smtClean="0"/>
              <a:t>(</a:t>
            </a:r>
            <a:r>
              <a:rPr lang="en-GB" sz="2000" smtClean="0"/>
              <a:t>13.8,13</a:t>
            </a:r>
            <a:r>
              <a:rPr lang="el-GR" sz="2000" smtClean="0"/>
              <a:t>.</a:t>
            </a:r>
            <a:r>
              <a:rPr lang="en-GB" sz="2000" smtClean="0"/>
              <a:t>4</a:t>
            </a:r>
            <a:r>
              <a:rPr lang="el-GR" sz="2000" smtClean="0"/>
              <a:t>) </a:t>
            </a:r>
            <a:endParaRPr lang="en-GB" sz="2000" smtClean="0"/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 </a:t>
            </a:r>
            <a:r>
              <a:rPr lang="el-GR" sz="2000" smtClean="0">
                <a:latin typeface="Lucida Grande" pitchFamily="48" charset="0"/>
              </a:rPr>
              <a:t>γ</a:t>
            </a:r>
            <a:r>
              <a:rPr lang="en-GB" sz="2000" baseline="-25000" smtClean="0"/>
              <a:t>t</a:t>
            </a:r>
            <a:r>
              <a:rPr lang="en-GB" sz="2000" smtClean="0"/>
              <a:t> of </a:t>
            </a:r>
            <a:r>
              <a:rPr lang="en-GB" sz="2000" b="1" smtClean="0">
                <a:solidFill>
                  <a:srgbClr val="0000FF"/>
                </a:solidFill>
              </a:rPr>
              <a:t>10.9i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10 families of quads, with max. strength of 0.1m</a:t>
            </a:r>
            <a:r>
              <a:rPr lang="en-US" sz="2000" baseline="30000" smtClean="0"/>
              <a:t>-2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800" smtClean="0"/>
              <a:t>Extra families for phase advance flexibility in the straight</a:t>
            </a:r>
            <a:endParaRPr lang="en-US" sz="1800" baseline="30000" smtClean="0"/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Max beta of around </a:t>
            </a:r>
            <a:r>
              <a:rPr lang="en-GB" sz="2000" b="1" smtClean="0">
                <a:solidFill>
                  <a:srgbClr val="0000FF"/>
                </a:solidFill>
              </a:rPr>
              <a:t>58m</a:t>
            </a:r>
            <a:r>
              <a:rPr lang="en-GB" sz="2000" smtClean="0"/>
              <a:t> in horizontal and </a:t>
            </a:r>
            <a:r>
              <a:rPr lang="en-GB" sz="2000" b="1" smtClean="0">
                <a:solidFill>
                  <a:srgbClr val="0000FF"/>
                </a:solidFill>
              </a:rPr>
              <a:t>56m</a:t>
            </a:r>
            <a:r>
              <a:rPr lang="en-GB" sz="2000" smtClean="0"/>
              <a:t> in the vertical plane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Min. and max. dispersion of </a:t>
            </a:r>
            <a:r>
              <a:rPr lang="en-GB" sz="2000" b="1" smtClean="0"/>
              <a:t>-8.2m</a:t>
            </a:r>
            <a:r>
              <a:rPr lang="en-GB" sz="2000" smtClean="0"/>
              <a:t> and </a:t>
            </a:r>
            <a:r>
              <a:rPr lang="en-GB" sz="2000" b="1" smtClean="0"/>
              <a:t>10.2m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Chromaticities of -18.7,   -29.5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Total length of </a:t>
            </a:r>
            <a:r>
              <a:rPr lang="en-GB" sz="2000" b="1" smtClean="0">
                <a:solidFill>
                  <a:srgbClr val="0000FF"/>
                </a:solidFill>
              </a:rPr>
              <a:t>1346m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7FB055-4B32-4CCB-B110-6BF262AD68FF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787900" y="404813"/>
            <a:ext cx="3836988" cy="450850"/>
          </a:xfrm>
        </p:spPr>
        <p:txBody>
          <a:bodyPr/>
          <a:lstStyle/>
          <a:p>
            <a:pPr eaLnBrk="1" hangingPunct="1"/>
            <a:r>
              <a:rPr lang="en-GB" sz="3600" smtClean="0"/>
              <a:t>Comparison</a:t>
            </a:r>
            <a:endParaRPr lang="en-US" sz="1600" smtClean="0">
              <a:solidFill>
                <a:srgbClr val="00CCFF"/>
              </a:solidFill>
            </a:endParaRPr>
          </a:p>
        </p:txBody>
      </p:sp>
      <p:graphicFrame>
        <p:nvGraphicFramePr>
          <p:cNvPr id="82084" name="Group 164"/>
          <p:cNvGraphicFramePr>
            <a:graphicFrameLocks noGrp="1"/>
          </p:cNvGraphicFramePr>
          <p:nvPr/>
        </p:nvGraphicFramePr>
        <p:xfrm>
          <a:off x="990600" y="1143000"/>
          <a:ext cx="7008686" cy="5140964"/>
        </p:xfrm>
        <a:graphic>
          <a:graphicData uri="http://schemas.openxmlformats.org/drawingml/2006/table">
            <a:tbl>
              <a:tblPr/>
              <a:tblGrid>
                <a:gridCol w="3269171"/>
                <a:gridCol w="1246505"/>
                <a:gridCol w="1246505"/>
                <a:gridCol w="1246505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Parameters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RING 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RING 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RING 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Transition energy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aramond" pitchFamily="48" charset="0"/>
                        </a:rPr>
                        <a:t>12.9i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pitchFamily="48" charset="0"/>
                        </a:rPr>
                        <a:t>10.7i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pitchFamily="48" charset="0"/>
                        </a:rPr>
                        <a:t>10.9i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Number of dipoles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172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192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196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Dipole length [m]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3.45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3.11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3.03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Arc module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length 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[m]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4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71.7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64.8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Number of arc modules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5+2</a:t>
                      </a:r>
                      <a:endParaRPr kumimoji="0" lang="en-GB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4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8</a:t>
                      </a:r>
                      <a:endParaRPr kumimoji="0" lang="en-GB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4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7</a:t>
                      </a:r>
                      <a:endParaRPr kumimoji="0" lang="en-GB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4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Arc length [m]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513.5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aramond" pitchFamily="48" charset="0"/>
                        </a:rPr>
                        <a:t>518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pitchFamily="48" charset="0"/>
                        </a:rPr>
                        <a:t>511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Straight section drift length [m]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9.5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9.4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9.5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Quadrupole families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aramond" pitchFamily="48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Arc phase advance [2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48" charset="0"/>
                        </a:rPr>
                        <a:t>π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5.2/5.2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aramond" pitchFamily="48" charset="0"/>
                        </a:rPr>
                        <a:t>7/6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5.8/5.5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Maximum beta functions [m]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aramond" pitchFamily="48" charset="0"/>
                        </a:rPr>
                        <a:t>71/68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61/61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pitchFamily="48" charset="0"/>
                        </a:rPr>
                        <a:t>58/56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Maximum dispersion function [m]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aramond" pitchFamily="48" charset="0"/>
                        </a:rPr>
                        <a:t>4.7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aramond" pitchFamily="48" charset="0"/>
                        </a:rPr>
                        <a:t>8.9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aramond" pitchFamily="48" charset="0"/>
                        </a:rPr>
                        <a:t>10.2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Tunes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12.1/11.4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16.8/9.8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13.8/13.4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Chromaticity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-16.7/-26.8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-21.7/-19.8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-18.7/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aramond" pitchFamily="48" charset="0"/>
                        </a:rPr>
                        <a:t>-29.5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4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49" name="Rectangle 2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latin typeface="Garamond" pitchFamily="48" charset="0"/>
              </a:rPr>
              <a:t>Optics solutions for the PS2 ring</a:t>
            </a:r>
          </a:p>
        </p:txBody>
      </p:sp>
      <p:sp>
        <p:nvSpPr>
          <p:cNvPr id="32850" name="Rectangle 16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>
                <a:latin typeface="Garamond" pitchFamily="48" charset="0"/>
              </a:rPr>
              <a:t>07/02/08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 txBox="1">
            <a:spLocks noGrp="1" noChangeArrowheads="1"/>
          </p:cNvSpPr>
          <p:nvPr/>
        </p:nvSpPr>
        <p:spPr bwMode="auto">
          <a:xfrm>
            <a:off x="3124200" y="6248400"/>
            <a:ext cx="2805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latin typeface="Garamond" pitchFamily="48" charset="0"/>
              </a:rPr>
              <a:t>Optics solutions for the PS2 ring</a:t>
            </a:r>
          </a:p>
        </p:txBody>
      </p:sp>
      <p:sp>
        <p:nvSpPr>
          <p:cNvPr id="5" name="Rectangle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67C4775-6FA8-401D-BA79-90D1825C4B15}" type="slidenum">
              <a:rPr lang="en-US" sz="1400">
                <a:latin typeface="+mn-lt"/>
              </a:rPr>
              <a:pPr algn="r">
                <a:defRPr/>
              </a:pPr>
              <a:t>3</a:t>
            </a:fld>
            <a:endParaRPr lang="en-US" sz="1400" dirty="0">
              <a:latin typeface="+mn-lt"/>
            </a:endParaRPr>
          </a:p>
        </p:txBody>
      </p:sp>
      <p:sp>
        <p:nvSpPr>
          <p:cNvPr id="10244" name="Rectangle 16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>
                <a:latin typeface="Garamond" pitchFamily="48" charset="0"/>
              </a:rPr>
              <a:t>07/02/08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463" y="1052513"/>
            <a:ext cx="8820150" cy="4897437"/>
          </a:xfrm>
        </p:spPr>
        <p:txBody>
          <a:bodyPr/>
          <a:lstStyle/>
          <a:p>
            <a:pPr eaLnBrk="1" hangingPunct="1"/>
            <a:r>
              <a:rPr lang="en-US" sz="2800" smtClean="0"/>
              <a:t>Motivation and design constraints for PS2</a:t>
            </a:r>
          </a:p>
          <a:p>
            <a:pPr eaLnBrk="1" hangingPunct="1"/>
            <a:r>
              <a:rPr lang="en-GB" sz="2800" smtClean="0"/>
              <a:t>FODO lattice</a:t>
            </a:r>
          </a:p>
          <a:p>
            <a:pPr eaLnBrk="1" hangingPunct="1"/>
            <a:r>
              <a:rPr lang="en-GB" sz="2800" smtClean="0"/>
              <a:t>Doublet/Triplet</a:t>
            </a:r>
          </a:p>
          <a:p>
            <a:pPr eaLnBrk="1" hangingPunct="1"/>
            <a:r>
              <a:rPr lang="en-GB" sz="2800" smtClean="0"/>
              <a:t>Flexible (Negative) Momentum Compaction modules</a:t>
            </a:r>
            <a:endParaRPr lang="en-US" sz="2800" smtClean="0"/>
          </a:p>
          <a:p>
            <a:pPr lvl="1"/>
            <a:r>
              <a:rPr lang="en-US" sz="2400" smtClean="0"/>
              <a:t>High-filling factor design</a:t>
            </a:r>
          </a:p>
          <a:p>
            <a:pPr lvl="1"/>
            <a:r>
              <a:rPr lang="en-US" sz="2400" smtClean="0"/>
              <a:t>Tunability and optics’ parameter space scan</a:t>
            </a:r>
          </a:p>
          <a:p>
            <a:pPr lvl="1"/>
            <a:r>
              <a:rPr lang="en-US" sz="2400" smtClean="0"/>
              <a:t>“Resonant” NMC ring</a:t>
            </a:r>
          </a:p>
          <a:p>
            <a:pPr lvl="1"/>
            <a:r>
              <a:rPr lang="en-US" sz="2400" smtClean="0"/>
              <a:t>Hybrid solution</a:t>
            </a:r>
          </a:p>
          <a:p>
            <a:r>
              <a:rPr lang="en-US" sz="2800" smtClean="0"/>
              <a:t>Comparison and perspectives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450850"/>
          </a:xfrm>
        </p:spPr>
        <p:txBody>
          <a:bodyPr/>
          <a:lstStyle/>
          <a:p>
            <a:pPr eaLnBrk="1" hangingPunct="1"/>
            <a:r>
              <a:rPr lang="en-US" sz="3600" smtClean="0"/>
              <a:t>Outline</a:t>
            </a:r>
            <a:endParaRPr lang="en-US" sz="1600" smtClean="0">
              <a:solidFill>
                <a:srgbClr val="00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Optics solutions for the PS2 ring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EE219A-7BBB-460F-A11E-B512960F68A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3796" name="Rectangle 16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07/02/08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765175"/>
            <a:ext cx="8891588" cy="5949950"/>
          </a:xfrm>
        </p:spPr>
        <p:txBody>
          <a:bodyPr/>
          <a:lstStyle/>
          <a:p>
            <a:r>
              <a:rPr lang="en-US" sz="2800" smtClean="0"/>
              <a:t>Different lattice types for PS2 optics investigated</a:t>
            </a:r>
          </a:p>
          <a:p>
            <a:pPr lvl="1"/>
            <a:r>
              <a:rPr lang="en-US" sz="2400" smtClean="0"/>
              <a:t>FODO type lattice a straightforward solution</a:t>
            </a:r>
          </a:p>
          <a:p>
            <a:pPr lvl="2"/>
            <a:r>
              <a:rPr lang="en-US" sz="2000" smtClean="0"/>
              <a:t>Challenge: Transition crossing scheme</a:t>
            </a:r>
          </a:p>
          <a:p>
            <a:pPr lvl="1"/>
            <a:r>
              <a:rPr lang="en-US" sz="2400" smtClean="0"/>
              <a:t>NMC lattice possible alternative</a:t>
            </a:r>
          </a:p>
          <a:p>
            <a:pPr lvl="2"/>
            <a:r>
              <a:rPr lang="en-US" sz="2000" smtClean="0"/>
              <a:t>No transition crossing </a:t>
            </a:r>
          </a:p>
          <a:p>
            <a:pPr lvl="2"/>
            <a:r>
              <a:rPr lang="en-US" sz="2000" smtClean="0"/>
              <a:t>Challenge: low imaginary transition energy</a:t>
            </a:r>
          </a:p>
          <a:p>
            <a:r>
              <a:rPr lang="en-US" sz="2800" smtClean="0"/>
              <a:t>Perspectives:</a:t>
            </a:r>
          </a:p>
          <a:p>
            <a:pPr lvl="1"/>
            <a:r>
              <a:rPr lang="en-US" sz="2400" smtClean="0"/>
              <a:t>Complete the lattice design including chromaticity correction and dynamic aperture evaluation</a:t>
            </a:r>
          </a:p>
          <a:p>
            <a:pPr lvl="1"/>
            <a:r>
              <a:rPr lang="en-US" sz="2400" smtClean="0"/>
              <a:t>Detailed comparison based on performance with respect to beam losses</a:t>
            </a:r>
          </a:p>
          <a:p>
            <a:pPr lvl="2"/>
            <a:r>
              <a:rPr lang="en-GB" sz="2000" smtClean="0"/>
              <a:t>Collimation system</a:t>
            </a:r>
          </a:p>
          <a:p>
            <a:pPr lvl="2"/>
            <a:r>
              <a:rPr lang="en-GB" sz="2000" smtClean="0"/>
              <a:t>Non-linear dynamics</a:t>
            </a:r>
          </a:p>
          <a:p>
            <a:pPr lvl="2"/>
            <a:r>
              <a:rPr lang="en-GB" sz="2000" smtClean="0"/>
              <a:t>Collective effects</a:t>
            </a:r>
          </a:p>
        </p:txBody>
      </p:sp>
      <p:sp>
        <p:nvSpPr>
          <p:cNvPr id="337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450850"/>
          </a:xfrm>
        </p:spPr>
        <p:txBody>
          <a:bodyPr/>
          <a:lstStyle/>
          <a:p>
            <a:pPr eaLnBrk="1" hangingPunct="1"/>
            <a:r>
              <a:rPr lang="en-GB" sz="3600" smtClean="0"/>
              <a:t>Summary</a:t>
            </a:r>
            <a:endParaRPr lang="en-US" sz="1600" smtClean="0">
              <a:solidFill>
                <a:srgbClr val="00CCFF"/>
              </a:solidFill>
            </a:endParaRPr>
          </a:p>
        </p:txBody>
      </p:sp>
      <p:sp>
        <p:nvSpPr>
          <p:cNvPr id="33799" name="Line 11"/>
          <p:cNvSpPr>
            <a:spLocks noChangeShapeType="1"/>
          </p:cNvSpPr>
          <p:nvPr/>
        </p:nvSpPr>
        <p:spPr bwMode="auto">
          <a:xfrm>
            <a:off x="4427538" y="42926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35138" y="3225800"/>
            <a:ext cx="663575" cy="37623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b="1"/>
              <a:t>PSB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640138" y="5026025"/>
            <a:ext cx="665162" cy="37623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b="1"/>
              <a:t>SPS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803775" y="5105400"/>
            <a:ext cx="801688" cy="452438"/>
          </a:xfrm>
          <a:prstGeom prst="rect">
            <a:avLst/>
          </a:prstGeom>
          <a:solidFill>
            <a:srgbClr val="E1FF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hangingPunct="0"/>
            <a:r>
              <a:rPr lang="en-GB" b="1">
                <a:solidFill>
                  <a:srgbClr val="0000FF"/>
                </a:solidFill>
              </a:rPr>
              <a:t>SPS+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764088" y="2362200"/>
            <a:ext cx="868362" cy="520700"/>
          </a:xfrm>
          <a:prstGeom prst="rect">
            <a:avLst/>
          </a:prstGeom>
          <a:solidFill>
            <a:srgbClr val="E1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hangingPunct="0"/>
            <a:r>
              <a:rPr lang="en-GB" b="1">
                <a:solidFill>
                  <a:srgbClr val="0000FF"/>
                </a:solidFill>
              </a:rPr>
              <a:t>Linac4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733925" y="3217863"/>
            <a:ext cx="923925" cy="484187"/>
          </a:xfrm>
          <a:prstGeom prst="rect">
            <a:avLst/>
          </a:prstGeom>
          <a:solidFill>
            <a:srgbClr val="E1FF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hangingPunct="0"/>
            <a:r>
              <a:rPr lang="en-GB" b="1">
                <a:solidFill>
                  <a:srgbClr val="0000FF"/>
                </a:solidFill>
              </a:rPr>
              <a:t>(LP)SPL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284413" y="4064000"/>
            <a:ext cx="498475" cy="37623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b="1"/>
              <a:t>PS</a:t>
            </a:r>
          </a:p>
        </p:txBody>
      </p:sp>
      <p:cxnSp>
        <p:nvCxnSpPr>
          <p:cNvPr id="11272" name="AutoShape 8"/>
          <p:cNvCxnSpPr>
            <a:cxnSpLocks noChangeShapeType="1"/>
            <a:stCxn id="11269" idx="2"/>
            <a:endCxn id="11266" idx="0"/>
          </p:cNvCxnSpPr>
          <p:nvPr/>
        </p:nvCxnSpPr>
        <p:spPr bwMode="auto">
          <a:xfrm rot="5400000">
            <a:off x="3461544" y="1488281"/>
            <a:ext cx="342900" cy="3132138"/>
          </a:xfrm>
          <a:prstGeom prst="bentConnector3">
            <a:avLst>
              <a:gd name="adj1" fmla="val 4979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1273" name="AutoShape 9"/>
          <p:cNvCxnSpPr>
            <a:cxnSpLocks noChangeShapeType="1"/>
            <a:stCxn id="11269" idx="2"/>
          </p:cNvCxnSpPr>
          <p:nvPr/>
        </p:nvCxnSpPr>
        <p:spPr bwMode="auto">
          <a:xfrm rot="16200000" flipH="1">
            <a:off x="5028407" y="3053556"/>
            <a:ext cx="342900" cy="1587"/>
          </a:xfrm>
          <a:prstGeom prst="bentConnector3">
            <a:avLst>
              <a:gd name="adj1" fmla="val 4979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1274" name="AutoShape 10"/>
          <p:cNvCxnSpPr>
            <a:cxnSpLocks noChangeShapeType="1"/>
            <a:endCxn id="11271" idx="0"/>
          </p:cNvCxnSpPr>
          <p:nvPr/>
        </p:nvCxnSpPr>
        <p:spPr bwMode="auto">
          <a:xfrm rot="5400000">
            <a:off x="3690144" y="2553494"/>
            <a:ext cx="354012" cy="2667000"/>
          </a:xfrm>
          <a:prstGeom prst="bentConnector3">
            <a:avLst>
              <a:gd name="adj1" fmla="val 4960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519488" y="5826125"/>
            <a:ext cx="1058862" cy="61436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hangingPunct="0"/>
            <a:r>
              <a:rPr lang="en-GB" b="1"/>
              <a:t>LHC / </a:t>
            </a:r>
          </a:p>
          <a:p>
            <a:pPr algn="ctr" eaLnBrk="0" hangingPunct="0"/>
            <a:r>
              <a:rPr lang="en-GB" b="1"/>
              <a:t>SLHC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849813" y="5984875"/>
            <a:ext cx="771525" cy="657225"/>
          </a:xfrm>
          <a:prstGeom prst="rect">
            <a:avLst/>
          </a:prstGeom>
          <a:solidFill>
            <a:srgbClr val="E1FF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hangingPunct="0"/>
            <a:r>
              <a:rPr lang="en-GB" b="1">
                <a:solidFill>
                  <a:srgbClr val="0000FF"/>
                </a:solidFill>
              </a:rPr>
              <a:t>DLHC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5205413" y="5595938"/>
            <a:ext cx="635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3870325" y="4860925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1279" name="AutoShape 15"/>
          <p:cNvCxnSpPr>
            <a:cxnSpLocks noChangeShapeType="1"/>
            <a:stCxn id="11271" idx="2"/>
            <a:endCxn id="11278" idx="0"/>
          </p:cNvCxnSpPr>
          <p:nvPr/>
        </p:nvCxnSpPr>
        <p:spPr bwMode="auto">
          <a:xfrm rot="16200000" flipH="1">
            <a:off x="2970213" y="3960812"/>
            <a:ext cx="463550" cy="1336675"/>
          </a:xfrm>
          <a:prstGeom prst="bentConnector3">
            <a:avLst>
              <a:gd name="adj1" fmla="val 71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2419350" y="3783013"/>
            <a:ext cx="0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1281" name="AutoShape 17"/>
          <p:cNvCxnSpPr>
            <a:cxnSpLocks noChangeShapeType="1"/>
            <a:stCxn id="11266" idx="2"/>
          </p:cNvCxnSpPr>
          <p:nvPr/>
        </p:nvCxnSpPr>
        <p:spPr bwMode="auto">
          <a:xfrm rot="16200000" flipH="1">
            <a:off x="2135982" y="3532981"/>
            <a:ext cx="214312" cy="3524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4103688" y="56689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3973513" y="56689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1284" name="AutoShape 20"/>
          <p:cNvCxnSpPr>
            <a:cxnSpLocks noChangeShapeType="1"/>
            <a:stCxn id="11267" idx="2"/>
            <a:endCxn id="11283" idx="0"/>
          </p:cNvCxnSpPr>
          <p:nvPr/>
        </p:nvCxnSpPr>
        <p:spPr bwMode="auto">
          <a:xfrm rot="5400000">
            <a:off x="3818731" y="5514182"/>
            <a:ext cx="3095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85" name="AutoShape 21"/>
          <p:cNvCxnSpPr>
            <a:cxnSpLocks noChangeShapeType="1"/>
            <a:stCxn id="11268" idx="2"/>
            <a:endCxn id="11282" idx="0"/>
          </p:cNvCxnSpPr>
          <p:nvPr/>
        </p:nvCxnSpPr>
        <p:spPr bwMode="auto">
          <a:xfrm rot="5400000">
            <a:off x="4598988" y="5062538"/>
            <a:ext cx="111125" cy="1101725"/>
          </a:xfrm>
          <a:prstGeom prst="bentConnector3">
            <a:avLst>
              <a:gd name="adj1" fmla="val 4936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1286" name="Line 22"/>
          <p:cNvSpPr>
            <a:spLocks noChangeShapeType="1"/>
          </p:cNvSpPr>
          <p:nvPr/>
        </p:nvSpPr>
        <p:spPr bwMode="auto">
          <a:xfrm flipH="1">
            <a:off x="295275" y="2381250"/>
            <a:ext cx="9525" cy="4322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 rot="-5400000">
            <a:off x="-569119" y="4544219"/>
            <a:ext cx="1443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/>
              <a:t>Output energy</a:t>
            </a:r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 flipH="1" flipV="1">
            <a:off x="292100" y="2882900"/>
            <a:ext cx="53832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H="1" flipV="1">
            <a:off x="309563" y="3702050"/>
            <a:ext cx="52720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 flipH="1" flipV="1">
            <a:off x="314325" y="3552825"/>
            <a:ext cx="1633538" cy="6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H="1" flipV="1">
            <a:off x="309563" y="4381500"/>
            <a:ext cx="2470150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 flipH="1">
            <a:off x="300038" y="4589463"/>
            <a:ext cx="53324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H="1" flipV="1">
            <a:off x="317500" y="5349875"/>
            <a:ext cx="3994150" cy="9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 flipH="1">
            <a:off x="301625" y="5557838"/>
            <a:ext cx="53165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 flipH="1" flipV="1">
            <a:off x="292100" y="6430963"/>
            <a:ext cx="4084638" cy="9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 flipH="1" flipV="1">
            <a:off x="319088" y="6634163"/>
            <a:ext cx="5307012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323850" y="2649538"/>
            <a:ext cx="89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400" b="1"/>
              <a:t>160 MeV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323850" y="3346450"/>
            <a:ext cx="836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400" b="1"/>
              <a:t>1.4 GeV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322263" y="3492500"/>
            <a:ext cx="688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400" b="1"/>
              <a:t>4 GeV</a:t>
            </a: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323850" y="4165600"/>
            <a:ext cx="78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400" b="1"/>
              <a:t>26 GeV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323850" y="4378325"/>
            <a:ext cx="78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400" b="1"/>
              <a:t>50 GeV</a:t>
            </a:r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323850" y="5130800"/>
            <a:ext cx="885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400" b="1"/>
              <a:t>450 GeV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322263" y="5340350"/>
            <a:ext cx="658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400" b="1"/>
              <a:t>1 TeV</a:t>
            </a: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322263" y="6207125"/>
            <a:ext cx="658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400" b="1"/>
              <a:t>7 TeV</a:t>
            </a: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322263" y="6416675"/>
            <a:ext cx="911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400" b="1"/>
              <a:t>~ 14 TeV</a:t>
            </a: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1493838" y="2368550"/>
            <a:ext cx="1077912" cy="29527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/>
            <a:r>
              <a:rPr lang="en-GB" b="1"/>
              <a:t>Linac2</a:t>
            </a:r>
          </a:p>
        </p:txBody>
      </p:sp>
      <p:sp>
        <p:nvSpPr>
          <p:cNvPr id="11307" name="Line 43"/>
          <p:cNvSpPr>
            <a:spLocks noChangeShapeType="1"/>
          </p:cNvSpPr>
          <p:nvPr/>
        </p:nvSpPr>
        <p:spPr bwMode="auto">
          <a:xfrm>
            <a:off x="1922463" y="2665413"/>
            <a:ext cx="0" cy="560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08" name="Line 44"/>
          <p:cNvSpPr>
            <a:spLocks noChangeShapeType="1"/>
          </p:cNvSpPr>
          <p:nvPr/>
        </p:nvSpPr>
        <p:spPr bwMode="auto">
          <a:xfrm flipH="1" flipV="1">
            <a:off x="314325" y="2663825"/>
            <a:ext cx="21399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323850" y="2424113"/>
            <a:ext cx="79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400" b="1"/>
              <a:t>50 MeV</a:t>
            </a:r>
          </a:p>
        </p:txBody>
      </p:sp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5940425" y="2636838"/>
            <a:ext cx="2808288" cy="2447925"/>
          </a:xfrm>
          <a:prstGeom prst="rect">
            <a:avLst/>
          </a:prstGeom>
          <a:noFill/>
          <a:ln w="1587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 defTabSz="625475" eaLnBrk="0" hangingPunct="0"/>
            <a:r>
              <a:rPr lang="en-GB" sz="1200" b="1"/>
              <a:t>	</a:t>
            </a:r>
            <a:r>
              <a:rPr lang="en-GB" sz="1400" b="1"/>
              <a:t>(LP)SPL: </a:t>
            </a:r>
            <a:r>
              <a:rPr lang="en-GB" sz="1400"/>
              <a:t>(Low Power)</a:t>
            </a:r>
            <a:r>
              <a:rPr lang="en-GB" sz="1400" b="1"/>
              <a:t> </a:t>
            </a:r>
            <a:r>
              <a:rPr lang="en-GB" sz="1400"/>
              <a:t>Superconducting Proton Linac (</a:t>
            </a:r>
            <a:r>
              <a:rPr lang="fr-FR" sz="1400"/>
              <a:t>4-5</a:t>
            </a:r>
            <a:r>
              <a:rPr lang="en-GB" sz="1400"/>
              <a:t> GeV)</a:t>
            </a:r>
          </a:p>
          <a:p>
            <a:pPr marL="404813" indent="-404813" defTabSz="625475" eaLnBrk="0" hangingPunct="0"/>
            <a:r>
              <a:rPr lang="en-GB" sz="1400" b="1"/>
              <a:t>	</a:t>
            </a:r>
            <a:r>
              <a:rPr lang="en-GB" sz="1400" b="1">
                <a:solidFill>
                  <a:srgbClr val="FF3300"/>
                </a:solidFill>
              </a:rPr>
              <a:t>PS2: High Energy PS</a:t>
            </a:r>
          </a:p>
          <a:p>
            <a:pPr marL="404813" indent="-404813" defTabSz="625475" eaLnBrk="0" hangingPunct="0"/>
            <a:r>
              <a:rPr lang="en-GB" sz="1400" b="1">
                <a:solidFill>
                  <a:srgbClr val="FF3300"/>
                </a:solidFill>
              </a:rPr>
              <a:t>	(~ 5 to 50 GeV – 0.3 Hz)</a:t>
            </a:r>
          </a:p>
          <a:p>
            <a:pPr marL="404813" indent="-404813" defTabSz="625475" eaLnBrk="0" hangingPunct="0"/>
            <a:r>
              <a:rPr lang="en-GB" sz="1400" b="1"/>
              <a:t>	SPS+: </a:t>
            </a:r>
            <a:r>
              <a:rPr lang="en-GB" sz="1400"/>
              <a:t>Superconducting SPS (50 to1000 GeV)</a:t>
            </a:r>
          </a:p>
          <a:p>
            <a:pPr marL="404813" indent="-404813" defTabSz="625475" eaLnBrk="0" hangingPunct="0"/>
            <a:r>
              <a:rPr lang="en-GB" sz="1400" b="1"/>
              <a:t>	SLHC</a:t>
            </a:r>
            <a:r>
              <a:rPr lang="en-GB" sz="1400"/>
              <a:t>: “Super-luminosity” LHC (up to 10</a:t>
            </a:r>
            <a:r>
              <a:rPr lang="en-GB" sz="1400" baseline="30000"/>
              <a:t>35</a:t>
            </a:r>
            <a:r>
              <a:rPr lang="en-GB" sz="1400"/>
              <a:t> cm</a:t>
            </a:r>
            <a:r>
              <a:rPr lang="en-GB" sz="1400" baseline="30000"/>
              <a:t>-2</a:t>
            </a:r>
            <a:r>
              <a:rPr lang="en-GB" sz="1400"/>
              <a:t>s</a:t>
            </a:r>
            <a:r>
              <a:rPr lang="en-GB" sz="1400" baseline="30000"/>
              <a:t>-1</a:t>
            </a:r>
            <a:r>
              <a:rPr lang="en-GB" sz="1400"/>
              <a:t>)</a:t>
            </a:r>
          </a:p>
          <a:p>
            <a:pPr marL="404813" indent="-404813" defTabSz="625475" eaLnBrk="0" hangingPunct="0"/>
            <a:r>
              <a:rPr lang="en-GB" sz="1400" b="1"/>
              <a:t>	DLHC</a:t>
            </a:r>
            <a:r>
              <a:rPr lang="en-GB" sz="1400"/>
              <a:t>: “Double energy” LHC (1 to ~14 TeV)</a:t>
            </a:r>
          </a:p>
        </p:txBody>
      </p: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5156200" y="5641975"/>
            <a:ext cx="90488" cy="793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312" name="Oval 48"/>
          <p:cNvSpPr>
            <a:spLocks noChangeArrowheads="1"/>
          </p:cNvSpPr>
          <p:nvPr/>
        </p:nvSpPr>
        <p:spPr bwMode="auto">
          <a:xfrm>
            <a:off x="5149850" y="3852863"/>
            <a:ext cx="90488" cy="777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313" name="Oval 49"/>
          <p:cNvSpPr>
            <a:spLocks noChangeArrowheads="1"/>
          </p:cNvSpPr>
          <p:nvPr/>
        </p:nvSpPr>
        <p:spPr bwMode="auto">
          <a:xfrm>
            <a:off x="5146675" y="3003550"/>
            <a:ext cx="90488" cy="777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314" name="Text Box 53"/>
          <p:cNvSpPr txBox="1">
            <a:spLocks noChangeArrowheads="1"/>
          </p:cNvSpPr>
          <p:nvPr/>
        </p:nvSpPr>
        <p:spPr bwMode="auto">
          <a:xfrm>
            <a:off x="4797425" y="4183063"/>
            <a:ext cx="817563" cy="414337"/>
          </a:xfrm>
          <a:prstGeom prst="rect">
            <a:avLst/>
          </a:prstGeom>
          <a:solidFill>
            <a:srgbClr val="E1FF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hangingPunct="0"/>
            <a:r>
              <a:rPr lang="en-GB" b="1">
                <a:solidFill>
                  <a:srgbClr val="0000FF"/>
                </a:solidFill>
              </a:rPr>
              <a:t>PS2</a:t>
            </a:r>
          </a:p>
        </p:txBody>
      </p:sp>
      <p:sp>
        <p:nvSpPr>
          <p:cNvPr id="11315" name="Line 54"/>
          <p:cNvSpPr>
            <a:spLocks noChangeShapeType="1"/>
          </p:cNvSpPr>
          <p:nvPr/>
        </p:nvSpPr>
        <p:spPr bwMode="auto">
          <a:xfrm>
            <a:off x="5195888" y="3714750"/>
            <a:ext cx="0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16" name="Line 55"/>
          <p:cNvSpPr>
            <a:spLocks noChangeShapeType="1"/>
          </p:cNvSpPr>
          <p:nvPr/>
        </p:nvSpPr>
        <p:spPr bwMode="auto">
          <a:xfrm>
            <a:off x="5208588" y="4597400"/>
            <a:ext cx="0" cy="509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17" name="Line 56"/>
          <p:cNvSpPr>
            <a:spLocks noChangeShapeType="1"/>
          </p:cNvSpPr>
          <p:nvPr/>
        </p:nvSpPr>
        <p:spPr bwMode="auto">
          <a:xfrm>
            <a:off x="4059238" y="48656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18" name="Line 57"/>
          <p:cNvSpPr>
            <a:spLocks noChangeShapeType="1"/>
          </p:cNvSpPr>
          <p:nvPr/>
        </p:nvSpPr>
        <p:spPr bwMode="auto">
          <a:xfrm>
            <a:off x="4057650" y="4864100"/>
            <a:ext cx="1149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9" name="Oval 58"/>
          <p:cNvSpPr>
            <a:spLocks noChangeArrowheads="1"/>
          </p:cNvSpPr>
          <p:nvPr/>
        </p:nvSpPr>
        <p:spPr bwMode="auto">
          <a:xfrm>
            <a:off x="5156200" y="4822825"/>
            <a:ext cx="90488" cy="777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320" name="AutoShape 60"/>
          <p:cNvSpPr>
            <a:spLocks noChangeArrowheads="1"/>
          </p:cNvSpPr>
          <p:nvPr/>
        </p:nvSpPr>
        <p:spPr bwMode="auto">
          <a:xfrm>
            <a:off x="704850" y="1773238"/>
            <a:ext cx="2624138" cy="568325"/>
          </a:xfrm>
          <a:prstGeom prst="downArrowCallout">
            <a:avLst>
              <a:gd name="adj1" fmla="val 109832"/>
              <a:gd name="adj2" fmla="val 109832"/>
              <a:gd name="adj3" fmla="val 16667"/>
              <a:gd name="adj4" fmla="val 66667"/>
            </a:avLst>
          </a:prstGeom>
          <a:solidFill>
            <a:srgbClr val="FFFF99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tIns="0" anchor="ctr" anchorCtr="1"/>
          <a:lstStyle/>
          <a:p>
            <a:pPr algn="ctr" eaLnBrk="0" hangingPunct="0"/>
            <a:r>
              <a:rPr lang="en-GB" b="1"/>
              <a:t>Present accelerators</a:t>
            </a:r>
          </a:p>
        </p:txBody>
      </p:sp>
      <p:sp>
        <p:nvSpPr>
          <p:cNvPr id="11321" name="AutoShape 61"/>
          <p:cNvSpPr>
            <a:spLocks noChangeArrowheads="1"/>
          </p:cNvSpPr>
          <p:nvPr/>
        </p:nvSpPr>
        <p:spPr bwMode="auto">
          <a:xfrm>
            <a:off x="3937000" y="1773238"/>
            <a:ext cx="2497138" cy="568325"/>
          </a:xfrm>
          <a:prstGeom prst="downArrowCallout">
            <a:avLst>
              <a:gd name="adj1" fmla="val 109846"/>
              <a:gd name="adj2" fmla="val 109846"/>
              <a:gd name="adj3" fmla="val 16667"/>
              <a:gd name="adj4" fmla="val 66667"/>
            </a:avLst>
          </a:prstGeom>
          <a:solidFill>
            <a:srgbClr val="E1FF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tIns="0" anchor="ctr" anchorCtr="1"/>
          <a:lstStyle/>
          <a:p>
            <a:pPr algn="ctr" eaLnBrk="0" hangingPunct="0"/>
            <a:r>
              <a:rPr lang="en-GB" b="1">
                <a:solidFill>
                  <a:srgbClr val="0000FF"/>
                </a:solidFill>
              </a:rPr>
              <a:t>Future accelerators</a:t>
            </a:r>
          </a:p>
        </p:txBody>
      </p:sp>
      <p:sp>
        <p:nvSpPr>
          <p:cNvPr id="1132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28613"/>
          </a:xfrm>
        </p:spPr>
        <p:txBody>
          <a:bodyPr/>
          <a:lstStyle/>
          <a:p>
            <a:r>
              <a:rPr lang="en-US" sz="3600" smtClean="0"/>
              <a:t>Motivation – LHC injectors’ upgrade</a:t>
            </a:r>
            <a:endParaRPr lang="en-US" sz="3600" smtClean="0">
              <a:solidFill>
                <a:srgbClr val="00CCFF"/>
              </a:solidFill>
            </a:endParaRPr>
          </a:p>
        </p:txBody>
      </p:sp>
      <p:sp>
        <p:nvSpPr>
          <p:cNvPr id="470841" name="Rectangle 825"/>
          <p:cNvSpPr>
            <a:spLocks noGrp="1" noChangeArrowheads="1"/>
          </p:cNvSpPr>
          <p:nvPr>
            <p:ph type="body" idx="1"/>
          </p:nvPr>
        </p:nvSpPr>
        <p:spPr>
          <a:xfrm>
            <a:off x="500063" y="857250"/>
            <a:ext cx="8229600" cy="7858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sz="2000" dirty="0" smtClean="0"/>
              <a:t>Upgrade injector complex. </a:t>
            </a:r>
            <a:endParaRPr lang="en-US" sz="2000" dirty="0"/>
          </a:p>
          <a:p>
            <a:pPr lvl="1">
              <a:lnSpc>
                <a:spcPct val="80000"/>
              </a:lnSpc>
              <a:buFont typeface="Wingdings" pitchFamily="2" charset="2"/>
              <a:buChar char="¨"/>
              <a:defRPr/>
            </a:pPr>
            <a:r>
              <a:rPr lang="en-GB" sz="1800" dirty="0" smtClean="0">
                <a:latin typeface="+mj-lt"/>
              </a:rPr>
              <a:t>Higher injection energy in the SPS =&gt; better SPS performance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¨"/>
              <a:defRPr/>
            </a:pPr>
            <a:r>
              <a:rPr lang="en-GB" sz="1800" dirty="0" smtClean="0">
                <a:latin typeface="+mj-lt"/>
              </a:rPr>
              <a:t>Higher reliability</a:t>
            </a:r>
          </a:p>
        </p:txBody>
      </p:sp>
      <p:sp>
        <p:nvSpPr>
          <p:cNvPr id="11324" name="Text Box 827"/>
          <p:cNvSpPr txBox="1">
            <a:spLocks noChangeArrowheads="1"/>
          </p:cNvSpPr>
          <p:nvPr/>
        </p:nvSpPr>
        <p:spPr bwMode="auto">
          <a:xfrm>
            <a:off x="6931025" y="857250"/>
            <a:ext cx="20558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B0F0"/>
                </a:solidFill>
                <a:latin typeface="Garamond" pitchFamily="48" charset="0"/>
              </a:rPr>
              <a:t>R. Garoby, BEAM’ 07</a:t>
            </a:r>
          </a:p>
        </p:txBody>
      </p:sp>
      <p:sp>
        <p:nvSpPr>
          <p:cNvPr id="132" name="Oval 131"/>
          <p:cNvSpPr/>
          <p:nvPr/>
        </p:nvSpPr>
        <p:spPr bwMode="auto">
          <a:xfrm>
            <a:off x="4615257" y="4071942"/>
            <a:ext cx="1123389" cy="642942"/>
          </a:xfrm>
          <a:prstGeom prst="ellipse">
            <a:avLst/>
          </a:prstGeom>
          <a:noFill/>
          <a:ln w="12700" cap="flat" cmpd="sng" algn="ctr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3" name="Slide Number Placeholder 14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498DC0-5213-4C47-84B5-422E1CC15B9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86500"/>
            <a:ext cx="2133600" cy="457200"/>
          </a:xfrm>
        </p:spPr>
        <p:txBody>
          <a:bodyPr/>
          <a:lstStyle/>
          <a:p>
            <a:pPr>
              <a:defRPr/>
            </a:pPr>
            <a:fld id="{A0AC7216-8CB0-4F62-885F-959C6C1F5E6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578850" cy="381000"/>
          </a:xfrm>
        </p:spPr>
        <p:txBody>
          <a:bodyPr/>
          <a:lstStyle/>
          <a:p>
            <a:r>
              <a:rPr lang="en-US" sz="3600" smtClean="0"/>
              <a:t>Design and optics constraints for PS2 ring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6172200" cy="220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Replace the ageing PS and improve options for physics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Provide 4x10</a:t>
            </a:r>
            <a:r>
              <a:rPr lang="en-US" sz="1800" baseline="30000" smtClean="0"/>
              <a:t>11</a:t>
            </a:r>
            <a:r>
              <a:rPr lang="en-US" sz="1800" smtClean="0"/>
              <a:t> protons/bunch for LHC (vs. 1.7x10</a:t>
            </a:r>
            <a:r>
              <a:rPr lang="en-US" sz="1800" baseline="30000" smtClean="0"/>
              <a:t>11</a:t>
            </a:r>
            <a:r>
              <a:rPr lang="en-US" sz="180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Higher intensity for fixed target experiments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Integration in existing CERN accelerator complex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Versatile machine: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Many different beams and bunch patterns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Protons and ions</a:t>
            </a:r>
          </a:p>
        </p:txBody>
      </p:sp>
      <p:graphicFrame>
        <p:nvGraphicFramePr>
          <p:cNvPr id="22609" name="Group 81"/>
          <p:cNvGraphicFramePr>
            <a:graphicFrameLocks noGrp="1"/>
          </p:cNvGraphicFramePr>
          <p:nvPr/>
        </p:nvGraphicFramePr>
        <p:xfrm>
          <a:off x="92075" y="2838450"/>
          <a:ext cx="4857750" cy="4023360"/>
        </p:xfrm>
        <a:graphic>
          <a:graphicData uri="http://schemas.openxmlformats.org/drawingml/2006/table">
            <a:tbl>
              <a:tblPr/>
              <a:tblGrid>
                <a:gridCol w="3194050"/>
                <a:gridCol w="782638"/>
                <a:gridCol w="881062"/>
              </a:tblGrid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Basic beam parameters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pitchFamily="48" charset="0"/>
                        </a:rPr>
                        <a:t>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A"/>
                          </a:solidFill>
                          <a:effectLst/>
                          <a:latin typeface="Garamond" pitchFamily="48" charset="0"/>
                        </a:rPr>
                        <a:t>PS2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Injection  kinetic energy [GeV]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pitchFamily="48" charset="0"/>
                        </a:rPr>
                        <a:t>1.4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A"/>
                          </a:solidFill>
                          <a:effectLst/>
                          <a:latin typeface="Garamond" pitchFamily="4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Extraction kinetic energy [GeV]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pitchFamily="48" charset="0"/>
                        </a:rPr>
                        <a:t>13/25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A"/>
                          </a:solidFill>
                          <a:effectLst/>
                          <a:latin typeface="Garamond" pitchFamily="4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Circumference  [m]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pitchFamily="48" charset="0"/>
                        </a:rPr>
                        <a:t>200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Lucida Grande" pitchFamily="48" charset="0"/>
                        </a:rPr>
                        <a:t>π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pitchFamily="4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A"/>
                          </a:solidFill>
                          <a:effectLst/>
                          <a:latin typeface="Garamond" pitchFamily="48" charset="0"/>
                        </a:rPr>
                        <a:t>1346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Transition energy [GeV]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pitchFamily="48" charset="0"/>
                        </a:rPr>
                        <a:t>6</a:t>
                      </a:r>
                      <a:endParaRPr kumimoji="0" lang="en-US" sz="16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pitchFamily="4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A"/>
                          </a:solidFill>
                          <a:effectLst/>
                          <a:latin typeface="Garamond" pitchFamily="48" charset="0"/>
                        </a:rPr>
                        <a:t>~10/10i</a:t>
                      </a:r>
                      <a:endParaRPr kumimoji="0" lang="en-US" sz="16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FA"/>
                        </a:solidFill>
                        <a:effectLst/>
                        <a:latin typeface="Garamond" pitchFamily="4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Maximum bending field [T]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pitchFamily="48" charset="0"/>
                        </a:rPr>
                        <a:t>1.2</a:t>
                      </a:r>
                      <a:endParaRPr kumimoji="0" lang="en-US" sz="16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pitchFamily="4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A"/>
                          </a:solidFill>
                          <a:effectLst/>
                          <a:latin typeface="Garamond" pitchFamily="48" charset="0"/>
                        </a:rPr>
                        <a:t>1.8</a:t>
                      </a:r>
                      <a:endParaRPr kumimoji="0" lang="en-US" sz="16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FA"/>
                        </a:solidFill>
                        <a:effectLst/>
                        <a:latin typeface="Garamond" pitchFamily="4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Maximum quadrupole gradient [T/m]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pitchFamily="4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A"/>
                          </a:solidFill>
                          <a:effectLst/>
                          <a:latin typeface="Garamond" pitchFamily="48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Maximum beta functions [m]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pitchFamily="48" charset="0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A"/>
                          </a:solidFill>
                          <a:effectLst/>
                          <a:latin typeface="Garamond" pitchFamily="48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Maximum dispersion function [m]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pitchFamily="4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A"/>
                          </a:solidFill>
                          <a:effectLst/>
                          <a:latin typeface="Garamond" pitchFamily="4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Minimum drift space for dipoles [m]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aramond" pitchFamily="4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A"/>
                          </a:solidFill>
                          <a:effectLst/>
                          <a:latin typeface="Garamond" pitchFamily="48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Minimum drift space for quads [m]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A"/>
                          </a:solidFill>
                          <a:effectLst/>
                          <a:latin typeface="Garamond" pitchFamily="48" charset="0"/>
                        </a:rPr>
                        <a:t>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Maximum arc length [m]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aramond" pitchFamily="4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4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A"/>
                          </a:solidFill>
                          <a:effectLst/>
                          <a:latin typeface="Garamond" pitchFamily="48" charset="0"/>
                        </a:rPr>
                        <a:t>510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36"/>
          <p:cNvGrpSpPr>
            <a:grpSpLocks/>
          </p:cNvGrpSpPr>
          <p:nvPr/>
        </p:nvGrpSpPr>
        <p:grpSpPr bwMode="auto">
          <a:xfrm>
            <a:off x="4972050" y="3560763"/>
            <a:ext cx="3600450" cy="525462"/>
            <a:chOff x="2789" y="2328"/>
            <a:chExt cx="2043" cy="331"/>
          </a:xfrm>
        </p:grpSpPr>
        <p:cxnSp>
          <p:nvCxnSpPr>
            <p:cNvPr id="12370" name="Straight Arrow Connector 11"/>
            <p:cNvCxnSpPr>
              <a:cxnSpLocks noChangeShapeType="1"/>
              <a:endCxn id="12371" idx="1"/>
            </p:cNvCxnSpPr>
            <p:nvPr/>
          </p:nvCxnSpPr>
          <p:spPr bwMode="auto">
            <a:xfrm flipV="1">
              <a:off x="2789" y="2489"/>
              <a:ext cx="317" cy="112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</p:spPr>
        </p:cxnSp>
        <p:sp>
          <p:nvSpPr>
            <p:cNvPr id="12371" name="Rectangle 89"/>
            <p:cNvSpPr>
              <a:spLocks noChangeArrowheads="1"/>
            </p:cNvSpPr>
            <p:nvPr/>
          </p:nvSpPr>
          <p:spPr bwMode="auto">
            <a:xfrm>
              <a:off x="3106" y="2328"/>
              <a:ext cx="1726" cy="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48" charset="2"/>
                <a:buNone/>
              </a:pPr>
              <a:r>
                <a:rPr lang="en-US" sz="1600">
                  <a:latin typeface="Garamond" pitchFamily="48" charset="0"/>
                </a:rPr>
                <a:t>Analysis of possible bunch patterns: </a:t>
              </a:r>
              <a:r>
                <a:rPr lang="en-US">
                  <a:latin typeface="Garamond" pitchFamily="48" charset="0"/>
                </a:rPr>
                <a:t>C</a:t>
              </a:r>
              <a:r>
                <a:rPr lang="en-US" baseline="-25000">
                  <a:latin typeface="Garamond" pitchFamily="48" charset="0"/>
                </a:rPr>
                <a:t>PS2</a:t>
              </a:r>
              <a:r>
                <a:rPr lang="en-US">
                  <a:latin typeface="Garamond" pitchFamily="48" charset="0"/>
                </a:rPr>
                <a:t> = (15/77) C</a:t>
              </a:r>
              <a:r>
                <a:rPr lang="en-US" baseline="-25000">
                  <a:latin typeface="Garamond" pitchFamily="48" charset="0"/>
                </a:rPr>
                <a:t>SPS</a:t>
              </a:r>
              <a:r>
                <a:rPr lang="en-US" sz="1600">
                  <a:latin typeface="Garamond" pitchFamily="48" charset="0"/>
                </a:rPr>
                <a:t> = (15/7) C</a:t>
              </a:r>
              <a:r>
                <a:rPr lang="en-US" sz="1600" baseline="-25000">
                  <a:latin typeface="Garamond" pitchFamily="48" charset="0"/>
                </a:rPr>
                <a:t>PS</a:t>
              </a:r>
              <a:endParaRPr lang="en-US" sz="1600">
                <a:latin typeface="Garamond" pitchFamily="48" charset="0"/>
              </a:endParaRPr>
            </a:p>
          </p:txBody>
        </p:sp>
      </p:grp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4953000" y="3194050"/>
            <a:ext cx="2905125" cy="387350"/>
            <a:chOff x="3120" y="2012"/>
            <a:chExt cx="1830" cy="244"/>
          </a:xfrm>
        </p:grpSpPr>
        <p:cxnSp>
          <p:nvCxnSpPr>
            <p:cNvPr id="12368" name="Straight Arrow Connector 11"/>
            <p:cNvCxnSpPr>
              <a:cxnSpLocks noChangeShapeType="1"/>
              <a:endCxn id="12369" idx="1"/>
            </p:cNvCxnSpPr>
            <p:nvPr/>
          </p:nvCxnSpPr>
          <p:spPr bwMode="auto">
            <a:xfrm flipV="1">
              <a:off x="3120" y="2109"/>
              <a:ext cx="372" cy="147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</p:spPr>
        </p:cxnSp>
        <p:sp>
          <p:nvSpPr>
            <p:cNvPr id="12369" name="Rectangle 100"/>
            <p:cNvSpPr>
              <a:spLocks noChangeArrowheads="1"/>
            </p:cNvSpPr>
            <p:nvPr/>
          </p:nvSpPr>
          <p:spPr bwMode="auto">
            <a:xfrm>
              <a:off x="3498" y="2012"/>
              <a:ext cx="1452" cy="19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48" charset="2"/>
                <a:buNone/>
              </a:pPr>
              <a:r>
                <a:rPr lang="en-US" sz="1600">
                  <a:latin typeface="Garamond" pitchFamily="48" charset="0"/>
                </a:rPr>
                <a:t>Improve SPS performance</a:t>
              </a:r>
            </a:p>
          </p:txBody>
        </p:sp>
      </p:grpSp>
      <p:grpSp>
        <p:nvGrpSpPr>
          <p:cNvPr id="4" name="Group 137"/>
          <p:cNvGrpSpPr>
            <a:grpSpLocks/>
          </p:cNvGrpSpPr>
          <p:nvPr/>
        </p:nvGrpSpPr>
        <p:grpSpPr bwMode="auto">
          <a:xfrm>
            <a:off x="4972050" y="4589463"/>
            <a:ext cx="2879725" cy="431800"/>
            <a:chOff x="2789" y="2795"/>
            <a:chExt cx="1814" cy="272"/>
          </a:xfrm>
        </p:grpSpPr>
        <p:sp>
          <p:nvSpPr>
            <p:cNvPr id="12366" name="AutoShape 101"/>
            <p:cNvSpPr>
              <a:spLocks/>
            </p:cNvSpPr>
            <p:nvPr/>
          </p:nvSpPr>
          <p:spPr bwMode="auto">
            <a:xfrm>
              <a:off x="2789" y="2795"/>
              <a:ext cx="272" cy="272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7" name="Rectangle 104"/>
            <p:cNvSpPr>
              <a:spLocks noChangeArrowheads="1"/>
            </p:cNvSpPr>
            <p:nvPr/>
          </p:nvSpPr>
          <p:spPr bwMode="auto">
            <a:xfrm>
              <a:off x="3061" y="2840"/>
              <a:ext cx="1542" cy="19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48" charset="2"/>
                <a:buNone/>
              </a:pPr>
              <a:r>
                <a:rPr lang="en-US" sz="1600">
                  <a:latin typeface="Garamond" pitchFamily="48" charset="0"/>
                </a:rPr>
                <a:t>Normal conducting magnets</a:t>
              </a:r>
            </a:p>
          </p:txBody>
        </p:sp>
      </p:grpSp>
      <p:grpSp>
        <p:nvGrpSpPr>
          <p:cNvPr id="6" name="Group 85"/>
          <p:cNvGrpSpPr>
            <a:grpSpLocks/>
          </p:cNvGrpSpPr>
          <p:nvPr/>
        </p:nvGrpSpPr>
        <p:grpSpPr bwMode="auto">
          <a:xfrm>
            <a:off x="4970463" y="5213350"/>
            <a:ext cx="3213100" cy="501650"/>
            <a:chOff x="3131" y="3284"/>
            <a:chExt cx="2024" cy="316"/>
          </a:xfrm>
        </p:grpSpPr>
        <p:sp>
          <p:nvSpPr>
            <p:cNvPr id="12364" name="AutoShape 105"/>
            <p:cNvSpPr>
              <a:spLocks/>
            </p:cNvSpPr>
            <p:nvPr/>
          </p:nvSpPr>
          <p:spPr bwMode="auto">
            <a:xfrm>
              <a:off x="3131" y="3300"/>
              <a:ext cx="272" cy="272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5" name="Rectangle 106"/>
            <p:cNvSpPr>
              <a:spLocks noChangeArrowheads="1"/>
            </p:cNvSpPr>
            <p:nvPr/>
          </p:nvSpPr>
          <p:spPr bwMode="auto">
            <a:xfrm>
              <a:off x="3404" y="3284"/>
              <a:ext cx="1751" cy="31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48" charset="2"/>
                <a:buNone/>
              </a:pPr>
              <a:r>
                <a:rPr lang="en-US" sz="1600">
                  <a:latin typeface="Garamond" pitchFamily="48" charset="0"/>
                </a:rPr>
                <a:t>Aperture considerations for high intensity SPS physics beam </a:t>
              </a:r>
            </a:p>
          </p:txBody>
        </p:sp>
      </p:grpSp>
      <p:grpSp>
        <p:nvGrpSpPr>
          <p:cNvPr id="7" name="Group 139"/>
          <p:cNvGrpSpPr>
            <a:grpSpLocks/>
          </p:cNvGrpSpPr>
          <p:nvPr/>
        </p:nvGrpSpPr>
        <p:grpSpPr bwMode="auto">
          <a:xfrm>
            <a:off x="4972050" y="5938838"/>
            <a:ext cx="2386013" cy="714375"/>
            <a:chOff x="2789" y="3612"/>
            <a:chExt cx="1503" cy="450"/>
          </a:xfrm>
        </p:grpSpPr>
        <p:sp>
          <p:nvSpPr>
            <p:cNvPr id="12362" name="Rectangle 128"/>
            <p:cNvSpPr>
              <a:spLocks noChangeArrowheads="1"/>
            </p:cNvSpPr>
            <p:nvPr/>
          </p:nvSpPr>
          <p:spPr bwMode="auto">
            <a:xfrm>
              <a:off x="3061" y="3745"/>
              <a:ext cx="1231" cy="19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48" charset="2"/>
                <a:buNone/>
              </a:pPr>
              <a:r>
                <a:rPr lang="en-US" sz="1600">
                  <a:latin typeface="Garamond" pitchFamily="48" charset="0"/>
                </a:rPr>
                <a:t>Space considerations </a:t>
              </a:r>
            </a:p>
          </p:txBody>
        </p:sp>
        <p:sp>
          <p:nvSpPr>
            <p:cNvPr id="12363" name="AutoShape 129"/>
            <p:cNvSpPr>
              <a:spLocks/>
            </p:cNvSpPr>
            <p:nvPr/>
          </p:nvSpPr>
          <p:spPr bwMode="auto">
            <a:xfrm>
              <a:off x="2789" y="3612"/>
              <a:ext cx="272" cy="45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84"/>
          <p:cNvGrpSpPr>
            <a:grpSpLocks/>
          </p:cNvGrpSpPr>
          <p:nvPr/>
        </p:nvGrpSpPr>
        <p:grpSpPr bwMode="auto">
          <a:xfrm>
            <a:off x="4960938" y="4211638"/>
            <a:ext cx="2436812" cy="306387"/>
            <a:chOff x="3125" y="2653"/>
            <a:chExt cx="1535" cy="193"/>
          </a:xfrm>
        </p:grpSpPr>
        <p:cxnSp>
          <p:nvCxnSpPr>
            <p:cNvPr id="12360" name="Straight Arrow Connector 11"/>
            <p:cNvCxnSpPr>
              <a:cxnSpLocks noChangeShapeType="1"/>
              <a:endCxn id="12361" idx="1"/>
            </p:cNvCxnSpPr>
            <p:nvPr/>
          </p:nvCxnSpPr>
          <p:spPr bwMode="auto">
            <a:xfrm>
              <a:off x="3125" y="2750"/>
              <a:ext cx="318" cy="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</p:spPr>
        </p:cxnSp>
        <p:sp>
          <p:nvSpPr>
            <p:cNvPr id="12361" name="Rectangle 147"/>
            <p:cNvSpPr>
              <a:spLocks noChangeArrowheads="1"/>
            </p:cNvSpPr>
            <p:nvPr/>
          </p:nvSpPr>
          <p:spPr bwMode="auto">
            <a:xfrm>
              <a:off x="3449" y="2653"/>
              <a:ext cx="1211" cy="19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48" charset="2"/>
                <a:buNone/>
              </a:pPr>
              <a:r>
                <a:rPr lang="en-US" sz="1600">
                  <a:latin typeface="Garamond" pitchFamily="48" charset="0"/>
                </a:rPr>
                <a:t>Longitudinal aspects</a:t>
              </a:r>
            </a:p>
          </p:txBody>
        </p:sp>
      </p:grpSp>
      <p:sp>
        <p:nvSpPr>
          <p:cNvPr id="12353" name="Rectangle 150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54" name="Rectangle 153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55" name="Rectangle 156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9" name="Group 83"/>
          <p:cNvGrpSpPr>
            <a:grpSpLocks/>
          </p:cNvGrpSpPr>
          <p:nvPr/>
        </p:nvGrpSpPr>
        <p:grpSpPr bwMode="auto">
          <a:xfrm>
            <a:off x="4972050" y="2571750"/>
            <a:ext cx="4171950" cy="760413"/>
            <a:chOff x="3132" y="1620"/>
            <a:chExt cx="2628" cy="479"/>
          </a:xfrm>
        </p:grpSpPr>
        <p:cxnSp>
          <p:nvCxnSpPr>
            <p:cNvPr id="12357" name="Straight Arrow Connector 10"/>
            <p:cNvCxnSpPr>
              <a:cxnSpLocks noChangeShapeType="1"/>
            </p:cNvCxnSpPr>
            <p:nvPr/>
          </p:nvCxnSpPr>
          <p:spPr bwMode="auto">
            <a:xfrm rot="5400000" flipH="1" flipV="1">
              <a:off x="3037" y="1850"/>
              <a:ext cx="344" cy="153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</p:spPr>
        </p:cxnSp>
        <p:sp>
          <p:nvSpPr>
            <p:cNvPr id="12358" name="Rectangle 56"/>
            <p:cNvSpPr>
              <a:spLocks noChangeArrowheads="1"/>
            </p:cNvSpPr>
            <p:nvPr/>
          </p:nvSpPr>
          <p:spPr bwMode="auto">
            <a:xfrm>
              <a:off x="3285" y="1620"/>
              <a:ext cx="2475" cy="34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48" charset="2"/>
                <a:buNone/>
              </a:pPr>
              <a:r>
                <a:rPr lang="en-US" sz="1600">
                  <a:latin typeface="Garamond" pitchFamily="48" charset="0"/>
                </a:rPr>
                <a:t>Constrained by incoherent </a:t>
              </a:r>
            </a:p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48" charset="2"/>
                <a:buNone/>
              </a:pPr>
              <a:r>
                <a:rPr lang="en-US" sz="1600">
                  <a:latin typeface="Garamond" pitchFamily="48" charset="0"/>
                </a:rPr>
                <a:t>space charge tune-shift</a:t>
              </a:r>
            </a:p>
          </p:txBody>
        </p:sp>
        <p:pic>
          <p:nvPicPr>
            <p:cNvPr id="12359" name="Picture 68" descr="txp_fig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80" y="1665"/>
              <a:ext cx="1035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Optics solutions for the PS2 ring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04321-CA08-45D6-9FC2-2B2B18D0CB27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13316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07/02/08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 l="5176" t="12366" r="8627"/>
          <a:stretch>
            <a:fillRect/>
          </a:stretch>
        </p:blipFill>
        <p:spPr bwMode="auto">
          <a:xfrm>
            <a:off x="0" y="7938"/>
            <a:ext cx="91440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87325"/>
            <a:ext cx="1936750" cy="739775"/>
          </a:xfrm>
          <a:solidFill>
            <a:schemeClr val="accent1"/>
          </a:solidFill>
        </p:spPr>
        <p:txBody>
          <a:bodyPr/>
          <a:lstStyle/>
          <a:p>
            <a:r>
              <a:rPr lang="en-US" smtClean="0"/>
              <a:t>Layout</a:t>
            </a: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614363" y="3386138"/>
            <a:ext cx="4927600" cy="2927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Font typeface="Wingdings" pitchFamily="48" charset="2"/>
              <a:buChar char="Ø"/>
            </a:pPr>
            <a:r>
              <a:rPr lang="en-US" sz="2400">
                <a:solidFill>
                  <a:schemeClr val="bg2"/>
                </a:solidFill>
                <a:latin typeface="Garamond" pitchFamily="48" charset="0"/>
              </a:rPr>
              <a:t>Racetrack: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48" charset="2"/>
              <a:buChar char="n"/>
            </a:pPr>
            <a:r>
              <a:rPr lang="en-US" sz="2000">
                <a:solidFill>
                  <a:schemeClr val="bg2"/>
                </a:solidFill>
                <a:latin typeface="Garamond" pitchFamily="48" charset="0"/>
              </a:rPr>
              <a:t>Integration into existing/planned complex: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48" charset="2"/>
              <a:buChar char="¨"/>
            </a:pPr>
            <a:r>
              <a:rPr lang="en-US">
                <a:solidFill>
                  <a:schemeClr val="bg2"/>
                </a:solidFill>
                <a:latin typeface="Garamond" pitchFamily="48" charset="0"/>
              </a:rPr>
              <a:t>Beam injected from SPL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48" charset="2"/>
              <a:buChar char="¨"/>
            </a:pPr>
            <a:r>
              <a:rPr lang="en-US">
                <a:solidFill>
                  <a:schemeClr val="bg2"/>
                </a:solidFill>
                <a:latin typeface="Garamond" pitchFamily="48" charset="0"/>
              </a:rPr>
              <a:t>Short transfer to SPS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48" charset="2"/>
              <a:buChar char="¨"/>
            </a:pPr>
            <a:r>
              <a:rPr lang="en-US">
                <a:solidFill>
                  <a:schemeClr val="bg2"/>
                </a:solidFill>
                <a:latin typeface="Garamond" pitchFamily="48" charset="0"/>
              </a:rPr>
              <a:t>Ions from existing complex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48" charset="2"/>
              <a:buChar char="n"/>
            </a:pPr>
            <a:r>
              <a:rPr lang="en-US" sz="2000">
                <a:solidFill>
                  <a:schemeClr val="bg2"/>
                </a:solidFill>
                <a:latin typeface="Garamond" pitchFamily="48" charset="0"/>
              </a:rPr>
              <a:t>All transfer channels in one straight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48" charset="2"/>
              <a:buChar char="n"/>
            </a:pPr>
            <a:r>
              <a:rPr lang="en-US" sz="2000">
                <a:solidFill>
                  <a:schemeClr val="bg2"/>
                </a:solidFill>
                <a:latin typeface="Garamond" pitchFamily="48" charset="0"/>
              </a:rPr>
              <a:t>Minimum number of D suppressors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48" charset="2"/>
              <a:buChar char="¨"/>
            </a:pPr>
            <a:r>
              <a:rPr lang="en-US">
                <a:solidFill>
                  <a:schemeClr val="bg2"/>
                </a:solidFill>
                <a:latin typeface="Garamond" pitchFamily="48" charset="0"/>
              </a:rPr>
              <a:t>High bending filling factor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48" charset="2"/>
              <a:buChar char="¨"/>
            </a:pPr>
            <a:r>
              <a:rPr lang="en-US">
                <a:solidFill>
                  <a:schemeClr val="bg2"/>
                </a:solidFill>
                <a:latin typeface="Garamond" pitchFamily="48" charset="0"/>
              </a:rPr>
              <a:t>Required to reach 50GeV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746375" y="1331913"/>
            <a:ext cx="663575" cy="39687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PS2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221413" y="3678238"/>
            <a:ext cx="615950" cy="366712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SPL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331075" y="4879975"/>
            <a:ext cx="857250" cy="366713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Linac4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162800" y="2817813"/>
            <a:ext cx="641350" cy="366712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PSB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8315325" y="3502025"/>
            <a:ext cx="488950" cy="366713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PS</a:t>
            </a:r>
          </a:p>
        </p:txBody>
      </p:sp>
      <p:sp>
        <p:nvSpPr>
          <p:cNvPr id="13325" name="AutoShape 15"/>
          <p:cNvSpPr>
            <a:spLocks noChangeArrowheads="1"/>
          </p:cNvSpPr>
          <p:nvPr/>
        </p:nvSpPr>
        <p:spPr bwMode="auto">
          <a:xfrm rot="3966938">
            <a:off x="7502525" y="3270250"/>
            <a:ext cx="342900" cy="184150"/>
          </a:xfrm>
          <a:prstGeom prst="rightArrow">
            <a:avLst>
              <a:gd name="adj1" fmla="val 50000"/>
              <a:gd name="adj2" fmla="val 46552"/>
            </a:avLst>
          </a:prstGeom>
          <a:solidFill>
            <a:srgbClr val="FFFF00"/>
          </a:solidFill>
          <a:ln w="254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Optics solutions for the PS2 ring</a:t>
            </a:r>
          </a:p>
        </p:txBody>
      </p:sp>
      <p:sp>
        <p:nvSpPr>
          <p:cNvPr id="6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DCB3D0-EFFD-47D1-9E84-C11C44584973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030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07/02/08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68300"/>
            <a:ext cx="4143375" cy="539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smtClean="0"/>
              <a:t>FODO Ring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838200"/>
            <a:ext cx="507365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Conventional Approach: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FODO with missing dipole for dispersion suppression in straights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7 LSS cells, 22 asymmetric FODO arc cells, 2 dipoles per half cell, 2 quadrupole families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cs typeface="Arial" charset="0"/>
              </a:rPr>
              <a:t>Phase advance of </a:t>
            </a:r>
            <a:r>
              <a:rPr lang="en-US" sz="2400" b="1" smtClean="0">
                <a:cs typeface="Arial" charset="0"/>
              </a:rPr>
              <a:t>88</a:t>
            </a:r>
            <a:r>
              <a:rPr lang="en-US" sz="2400" b="1" baseline="30000" smtClean="0">
                <a:cs typeface="Arial" charset="0"/>
              </a:rPr>
              <a:t>o</a:t>
            </a:r>
            <a:r>
              <a:rPr lang="en-US" sz="2400" smtClean="0">
                <a:cs typeface="Arial" charset="0"/>
              </a:rPr>
              <a:t>, </a:t>
            </a:r>
            <a:r>
              <a:rPr lang="el-GR" smtClean="0">
                <a:latin typeface="Lucida Grande" pitchFamily="48" charset="0"/>
              </a:rPr>
              <a:t>γ</a:t>
            </a:r>
            <a:r>
              <a:rPr lang="en-US" baseline="-25000" smtClean="0"/>
              <a:t>tr</a:t>
            </a:r>
            <a:r>
              <a:rPr lang="en-US" sz="2400" smtClean="0">
                <a:cs typeface="Arial" charset="0"/>
              </a:rPr>
              <a:t> of </a:t>
            </a:r>
            <a:r>
              <a:rPr lang="en-US" sz="2400" b="1" smtClean="0">
                <a:cs typeface="Arial" charset="0"/>
              </a:rPr>
              <a:t>11.4</a:t>
            </a:r>
            <a:endParaRPr lang="en-US" sz="2400" b="1" smtClean="0"/>
          </a:p>
          <a:p>
            <a:pPr lvl="1">
              <a:lnSpc>
                <a:spcPct val="90000"/>
              </a:lnSpc>
            </a:pPr>
            <a:r>
              <a:rPr lang="en-US" sz="2400" smtClean="0"/>
              <a:t>7 cells/straight and 22 cells/arc</a:t>
            </a:r>
            <a:br>
              <a:rPr lang="en-US" sz="2400" smtClean="0"/>
            </a:br>
            <a:r>
              <a:rPr lang="en-US" sz="2400" smtClean="0"/>
              <a:t>-&gt; in total 58 cells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Q</a:t>
            </a:r>
            <a:r>
              <a:rPr lang="en-US" sz="2400" baseline="-25000" smtClean="0"/>
              <a:t>H,V</a:t>
            </a:r>
            <a:r>
              <a:rPr lang="en-US" sz="2400" smtClean="0"/>
              <a:t> = </a:t>
            </a:r>
            <a:r>
              <a:rPr lang="en-US" sz="2400" b="1" smtClean="0"/>
              <a:t>14.1-14.9</a:t>
            </a:r>
          </a:p>
          <a:p>
            <a:pPr lvl="1">
              <a:lnSpc>
                <a:spcPct val="90000"/>
              </a:lnSpc>
            </a:pPr>
            <a:r>
              <a:rPr lang="en-GB" sz="2400" smtClean="0"/>
              <a:t>Alternative design with matching section and increased number of quadrupole families</a:t>
            </a:r>
          </a:p>
          <a:p>
            <a:pPr lvl="1">
              <a:lnSpc>
                <a:spcPct val="90000"/>
              </a:lnSpc>
            </a:pPr>
            <a:r>
              <a:rPr lang="en-GB" sz="2400" smtClean="0"/>
              <a:t>Transition jump scheme under study</a:t>
            </a:r>
            <a:endParaRPr lang="en-US" sz="2400" smtClean="0"/>
          </a:p>
        </p:txBody>
      </p:sp>
      <p:graphicFrame>
        <p:nvGraphicFramePr>
          <p:cNvPr id="1026" name="Object 70"/>
          <p:cNvGraphicFramePr>
            <a:graphicFrameLocks noChangeAspect="1"/>
          </p:cNvGraphicFramePr>
          <p:nvPr/>
        </p:nvGraphicFramePr>
        <p:xfrm>
          <a:off x="5003800" y="3479800"/>
          <a:ext cx="4032250" cy="2900363"/>
        </p:xfrm>
        <a:graphic>
          <a:graphicData uri="http://schemas.openxmlformats.org/presentationml/2006/ole">
            <p:oleObj spid="_x0000_s1026" name="Acrobat Document" r:id="rId4" imgW="7238095" imgH="5296639" progId="AcroExch.Document.7">
              <p:embed/>
            </p:oleObj>
          </a:graphicData>
        </a:graphic>
      </p:graphicFrame>
      <p:graphicFrame>
        <p:nvGraphicFramePr>
          <p:cNvPr id="1027" name="Object 68"/>
          <p:cNvGraphicFramePr>
            <a:graphicFrameLocks noChangeAspect="1"/>
          </p:cNvGraphicFramePr>
          <p:nvPr/>
        </p:nvGraphicFramePr>
        <p:xfrm>
          <a:off x="5076825" y="115888"/>
          <a:ext cx="3959225" cy="3357562"/>
        </p:xfrm>
        <a:graphic>
          <a:graphicData uri="http://schemas.openxmlformats.org/presentationml/2006/ole">
            <p:oleObj spid="_x0000_s1027" name="Acrobat Document" r:id="rId5" imgW="7238095" imgH="5296639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07/02/08</a:t>
            </a:r>
          </a:p>
        </p:txBody>
      </p:sp>
      <p:sp>
        <p:nvSpPr>
          <p:cNvPr id="205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Optics solutions for the PS2 ring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938DD-20CC-45AF-8F44-5229770FEC6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smtClean="0"/>
              <a:t>Dispersion suppressor and straight section</a:t>
            </a:r>
          </a:p>
        </p:txBody>
      </p:sp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4211638" y="892175"/>
          <a:ext cx="4897437" cy="3921125"/>
        </p:xfrm>
        <a:graphic>
          <a:graphicData uri="http://schemas.openxmlformats.org/presentationml/2006/ole">
            <p:oleObj spid="_x0000_s2050" name="Acrobat Document" r:id="rId4" imgW="7238095" imgH="5296639" progId="AcroExch.Document.7">
              <p:embed/>
            </p:oleObj>
          </a:graphicData>
        </a:graphic>
      </p:graphicFrame>
      <p:grpSp>
        <p:nvGrpSpPr>
          <p:cNvPr id="2055" name="Group 11"/>
          <p:cNvGrpSpPr>
            <a:grpSpLocks/>
          </p:cNvGrpSpPr>
          <p:nvPr/>
        </p:nvGrpSpPr>
        <p:grpSpPr bwMode="auto">
          <a:xfrm>
            <a:off x="881063" y="4724400"/>
            <a:ext cx="7772400" cy="1731963"/>
            <a:chOff x="555" y="2933"/>
            <a:chExt cx="4896" cy="1091"/>
          </a:xfrm>
        </p:grpSpPr>
        <p:sp>
          <p:nvSpPr>
            <p:cNvPr id="2091" name="Rectangle 128"/>
            <p:cNvSpPr>
              <a:spLocks noChangeArrowheads="1"/>
            </p:cNvSpPr>
            <p:nvPr/>
          </p:nvSpPr>
          <p:spPr bwMode="auto">
            <a:xfrm>
              <a:off x="2812" y="3463"/>
              <a:ext cx="144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092" name="Rectangle 129"/>
            <p:cNvSpPr>
              <a:spLocks noChangeArrowheads="1"/>
            </p:cNvSpPr>
            <p:nvPr/>
          </p:nvSpPr>
          <p:spPr bwMode="auto">
            <a:xfrm>
              <a:off x="3820" y="3464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093" name="Rectangle 130"/>
            <p:cNvSpPr>
              <a:spLocks noChangeArrowheads="1"/>
            </p:cNvSpPr>
            <p:nvPr/>
          </p:nvSpPr>
          <p:spPr bwMode="auto">
            <a:xfrm>
              <a:off x="4780" y="3464"/>
              <a:ext cx="192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094" name="Rectangle 131"/>
            <p:cNvSpPr>
              <a:spLocks noChangeArrowheads="1"/>
            </p:cNvSpPr>
            <p:nvPr/>
          </p:nvSpPr>
          <p:spPr bwMode="auto">
            <a:xfrm>
              <a:off x="4204" y="3464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095" name="Rectangle 132"/>
            <p:cNvSpPr>
              <a:spLocks noChangeArrowheads="1"/>
            </p:cNvSpPr>
            <p:nvPr/>
          </p:nvSpPr>
          <p:spPr bwMode="auto">
            <a:xfrm>
              <a:off x="3340" y="3320"/>
              <a:ext cx="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096" name="Rectangle 133"/>
            <p:cNvSpPr>
              <a:spLocks noChangeArrowheads="1"/>
            </p:cNvSpPr>
            <p:nvPr/>
          </p:nvSpPr>
          <p:spPr bwMode="auto">
            <a:xfrm>
              <a:off x="3676" y="3512"/>
              <a:ext cx="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097" name="Rectangle 134"/>
            <p:cNvSpPr>
              <a:spLocks noChangeArrowheads="1"/>
            </p:cNvSpPr>
            <p:nvPr/>
          </p:nvSpPr>
          <p:spPr bwMode="auto">
            <a:xfrm>
              <a:off x="4012" y="3320"/>
              <a:ext cx="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098" name="Rectangle 135"/>
            <p:cNvSpPr>
              <a:spLocks noChangeArrowheads="1"/>
            </p:cNvSpPr>
            <p:nvPr/>
          </p:nvSpPr>
          <p:spPr bwMode="auto">
            <a:xfrm>
              <a:off x="4348" y="3512"/>
              <a:ext cx="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099" name="Rectangle 136"/>
            <p:cNvSpPr>
              <a:spLocks noChangeArrowheads="1"/>
            </p:cNvSpPr>
            <p:nvPr/>
          </p:nvSpPr>
          <p:spPr bwMode="auto">
            <a:xfrm>
              <a:off x="4684" y="3320"/>
              <a:ext cx="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00" name="Rectangle 137"/>
            <p:cNvSpPr>
              <a:spLocks noChangeArrowheads="1"/>
            </p:cNvSpPr>
            <p:nvPr/>
          </p:nvSpPr>
          <p:spPr bwMode="auto">
            <a:xfrm>
              <a:off x="5020" y="3512"/>
              <a:ext cx="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01" name="Rectangle 138"/>
            <p:cNvSpPr>
              <a:spLocks noChangeArrowheads="1"/>
            </p:cNvSpPr>
            <p:nvPr/>
          </p:nvSpPr>
          <p:spPr bwMode="auto">
            <a:xfrm>
              <a:off x="652" y="3319"/>
              <a:ext cx="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02" name="Rectangle 139"/>
            <p:cNvSpPr>
              <a:spLocks noChangeArrowheads="1"/>
            </p:cNvSpPr>
            <p:nvPr/>
          </p:nvSpPr>
          <p:spPr bwMode="auto">
            <a:xfrm>
              <a:off x="988" y="3511"/>
              <a:ext cx="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03" name="Rectangle 140"/>
            <p:cNvSpPr>
              <a:spLocks noChangeArrowheads="1"/>
            </p:cNvSpPr>
            <p:nvPr/>
          </p:nvSpPr>
          <p:spPr bwMode="auto">
            <a:xfrm>
              <a:off x="1324" y="3319"/>
              <a:ext cx="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04" name="Rectangle 141"/>
            <p:cNvSpPr>
              <a:spLocks noChangeArrowheads="1"/>
            </p:cNvSpPr>
            <p:nvPr/>
          </p:nvSpPr>
          <p:spPr bwMode="auto">
            <a:xfrm>
              <a:off x="1660" y="3511"/>
              <a:ext cx="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05" name="Rectangle 142"/>
            <p:cNvSpPr>
              <a:spLocks noChangeArrowheads="1"/>
            </p:cNvSpPr>
            <p:nvPr/>
          </p:nvSpPr>
          <p:spPr bwMode="auto">
            <a:xfrm>
              <a:off x="1996" y="3319"/>
              <a:ext cx="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06" name="Rectangle 143"/>
            <p:cNvSpPr>
              <a:spLocks noChangeArrowheads="1"/>
            </p:cNvSpPr>
            <p:nvPr/>
          </p:nvSpPr>
          <p:spPr bwMode="auto">
            <a:xfrm>
              <a:off x="2332" y="3511"/>
              <a:ext cx="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07" name="Rectangle 144"/>
            <p:cNvSpPr>
              <a:spLocks noChangeArrowheads="1"/>
            </p:cNvSpPr>
            <p:nvPr/>
          </p:nvSpPr>
          <p:spPr bwMode="auto">
            <a:xfrm>
              <a:off x="2668" y="3319"/>
              <a:ext cx="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08" name="Rectangle 145"/>
            <p:cNvSpPr>
              <a:spLocks noChangeArrowheads="1"/>
            </p:cNvSpPr>
            <p:nvPr/>
          </p:nvSpPr>
          <p:spPr bwMode="auto">
            <a:xfrm>
              <a:off x="3004" y="3511"/>
              <a:ext cx="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09" name="Rectangle 146"/>
            <p:cNvSpPr>
              <a:spLocks noChangeArrowheads="1"/>
            </p:cNvSpPr>
            <p:nvPr/>
          </p:nvSpPr>
          <p:spPr bwMode="auto">
            <a:xfrm>
              <a:off x="3100" y="3463"/>
              <a:ext cx="144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10" name="Rectangle 147"/>
            <p:cNvSpPr>
              <a:spLocks noChangeArrowheads="1"/>
            </p:cNvSpPr>
            <p:nvPr/>
          </p:nvSpPr>
          <p:spPr bwMode="auto">
            <a:xfrm>
              <a:off x="1420" y="3463"/>
              <a:ext cx="144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11" name="Rectangle 148"/>
            <p:cNvSpPr>
              <a:spLocks noChangeArrowheads="1"/>
            </p:cNvSpPr>
            <p:nvPr/>
          </p:nvSpPr>
          <p:spPr bwMode="auto">
            <a:xfrm>
              <a:off x="1132" y="3463"/>
              <a:ext cx="144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12" name="Line 149"/>
            <p:cNvSpPr>
              <a:spLocks noChangeShapeType="1"/>
            </p:cNvSpPr>
            <p:nvPr/>
          </p:nvSpPr>
          <p:spPr bwMode="auto">
            <a:xfrm flipH="1" flipV="1">
              <a:off x="940" y="3175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Rectangle 150"/>
            <p:cNvSpPr>
              <a:spLocks noChangeArrowheads="1"/>
            </p:cNvSpPr>
            <p:nvPr/>
          </p:nvSpPr>
          <p:spPr bwMode="auto">
            <a:xfrm>
              <a:off x="2092" y="3463"/>
              <a:ext cx="144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14" name="Rectangle 151"/>
            <p:cNvSpPr>
              <a:spLocks noChangeArrowheads="1"/>
            </p:cNvSpPr>
            <p:nvPr/>
          </p:nvSpPr>
          <p:spPr bwMode="auto">
            <a:xfrm>
              <a:off x="748" y="3463"/>
              <a:ext cx="144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15" name="Rectangle 152"/>
            <p:cNvSpPr>
              <a:spLocks noChangeArrowheads="1"/>
            </p:cNvSpPr>
            <p:nvPr/>
          </p:nvSpPr>
          <p:spPr bwMode="auto">
            <a:xfrm>
              <a:off x="1804" y="3463"/>
              <a:ext cx="14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16" name="Line 153"/>
            <p:cNvSpPr>
              <a:spLocks noChangeShapeType="1"/>
            </p:cNvSpPr>
            <p:nvPr/>
          </p:nvSpPr>
          <p:spPr bwMode="auto">
            <a:xfrm flipV="1">
              <a:off x="555" y="3509"/>
              <a:ext cx="48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AutoShape 154"/>
            <p:cNvSpPr>
              <a:spLocks/>
            </p:cNvSpPr>
            <p:nvPr/>
          </p:nvSpPr>
          <p:spPr bwMode="auto">
            <a:xfrm rot="5400000">
              <a:off x="1954" y="1885"/>
              <a:ext cx="144" cy="2640"/>
            </a:xfrm>
            <a:prstGeom prst="leftBrace">
              <a:avLst>
                <a:gd name="adj1" fmla="val 15277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18" name="Rectangle 155"/>
            <p:cNvSpPr>
              <a:spLocks noChangeArrowheads="1"/>
            </p:cNvSpPr>
            <p:nvPr/>
          </p:nvSpPr>
          <p:spPr bwMode="auto">
            <a:xfrm>
              <a:off x="4555" y="3464"/>
              <a:ext cx="27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19" name="Rectangle 156"/>
            <p:cNvSpPr>
              <a:spLocks noChangeArrowheads="1"/>
            </p:cNvSpPr>
            <p:nvPr/>
          </p:nvSpPr>
          <p:spPr bwMode="auto">
            <a:xfrm>
              <a:off x="4447" y="3464"/>
              <a:ext cx="27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20" name="Rectangle 157"/>
            <p:cNvSpPr>
              <a:spLocks noChangeArrowheads="1"/>
            </p:cNvSpPr>
            <p:nvPr/>
          </p:nvSpPr>
          <p:spPr bwMode="auto">
            <a:xfrm>
              <a:off x="4501" y="3464"/>
              <a:ext cx="27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21" name="Rectangle 158"/>
            <p:cNvSpPr>
              <a:spLocks noChangeArrowheads="1"/>
            </p:cNvSpPr>
            <p:nvPr/>
          </p:nvSpPr>
          <p:spPr bwMode="auto">
            <a:xfrm>
              <a:off x="4609" y="3464"/>
              <a:ext cx="27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22" name="Line 159"/>
            <p:cNvSpPr>
              <a:spLocks noChangeShapeType="1"/>
            </p:cNvSpPr>
            <p:nvPr/>
          </p:nvSpPr>
          <p:spPr bwMode="auto">
            <a:xfrm flipH="1" flipV="1">
              <a:off x="4108" y="3272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Line 160"/>
            <p:cNvSpPr>
              <a:spLocks noChangeShapeType="1"/>
            </p:cNvSpPr>
            <p:nvPr/>
          </p:nvSpPr>
          <p:spPr bwMode="auto">
            <a:xfrm flipH="1">
              <a:off x="4876" y="3224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Rectangle 161"/>
            <p:cNvSpPr>
              <a:spLocks noChangeArrowheads="1"/>
            </p:cNvSpPr>
            <p:nvPr/>
          </p:nvSpPr>
          <p:spPr bwMode="auto">
            <a:xfrm>
              <a:off x="3436" y="3464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25" name="Line 162"/>
            <p:cNvSpPr>
              <a:spLocks noChangeShapeType="1"/>
            </p:cNvSpPr>
            <p:nvPr/>
          </p:nvSpPr>
          <p:spPr bwMode="auto">
            <a:xfrm flipH="1">
              <a:off x="3868" y="3272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AutoShape 163"/>
            <p:cNvSpPr>
              <a:spLocks/>
            </p:cNvSpPr>
            <p:nvPr/>
          </p:nvSpPr>
          <p:spPr bwMode="auto">
            <a:xfrm rot="5400000">
              <a:off x="4489" y="2714"/>
              <a:ext cx="144" cy="1008"/>
            </a:xfrm>
            <a:prstGeom prst="lef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27" name="AutoShape 164"/>
            <p:cNvSpPr>
              <a:spLocks/>
            </p:cNvSpPr>
            <p:nvPr/>
          </p:nvSpPr>
          <p:spPr bwMode="auto">
            <a:xfrm rot="5400000">
              <a:off x="3625" y="2906"/>
              <a:ext cx="144" cy="624"/>
            </a:xfrm>
            <a:prstGeom prst="leftBrace">
              <a:avLst>
                <a:gd name="adj1" fmla="val 3611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28" name="Text Box 165"/>
            <p:cNvSpPr txBox="1">
              <a:spLocks noChangeArrowheads="1"/>
            </p:cNvSpPr>
            <p:nvPr/>
          </p:nvSpPr>
          <p:spPr bwMode="auto">
            <a:xfrm>
              <a:off x="3340" y="3560"/>
              <a:ext cx="2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InjK</a:t>
              </a:r>
            </a:p>
          </p:txBody>
        </p:sp>
        <p:sp>
          <p:nvSpPr>
            <p:cNvPr id="2129" name="Text Box 166"/>
            <p:cNvSpPr txBox="1">
              <a:spLocks noChangeArrowheads="1"/>
            </p:cNvSpPr>
            <p:nvPr/>
          </p:nvSpPr>
          <p:spPr bwMode="auto">
            <a:xfrm>
              <a:off x="3772" y="3560"/>
              <a:ext cx="2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InjS</a:t>
              </a:r>
            </a:p>
          </p:txBody>
        </p:sp>
        <p:sp>
          <p:nvSpPr>
            <p:cNvPr id="2130" name="Text Box 167"/>
            <p:cNvSpPr txBox="1">
              <a:spLocks noChangeArrowheads="1"/>
            </p:cNvSpPr>
            <p:nvPr/>
          </p:nvSpPr>
          <p:spPr bwMode="auto">
            <a:xfrm>
              <a:off x="4108" y="3560"/>
              <a:ext cx="2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H</a:t>
              </a:r>
              <a:r>
                <a:rPr lang="en-US" sz="1000" baseline="30000"/>
                <a:t>0</a:t>
              </a:r>
              <a:r>
                <a:rPr lang="en-US" sz="1000"/>
                <a:t>S</a:t>
              </a:r>
            </a:p>
          </p:txBody>
        </p:sp>
        <p:sp>
          <p:nvSpPr>
            <p:cNvPr id="2131" name="Line 168"/>
            <p:cNvSpPr>
              <a:spLocks noChangeShapeType="1"/>
            </p:cNvSpPr>
            <p:nvPr/>
          </p:nvSpPr>
          <p:spPr bwMode="auto">
            <a:xfrm>
              <a:off x="651" y="3509"/>
              <a:ext cx="2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Line 169"/>
            <p:cNvSpPr>
              <a:spLocks noChangeShapeType="1"/>
            </p:cNvSpPr>
            <p:nvPr/>
          </p:nvSpPr>
          <p:spPr bwMode="auto">
            <a:xfrm>
              <a:off x="5403" y="3509"/>
              <a:ext cx="7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Line 170"/>
            <p:cNvSpPr>
              <a:spLocks noChangeShapeType="1"/>
            </p:cNvSpPr>
            <p:nvPr/>
          </p:nvSpPr>
          <p:spPr bwMode="auto">
            <a:xfrm>
              <a:off x="657" y="3832"/>
              <a:ext cx="47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Text Box 171"/>
            <p:cNvSpPr txBox="1">
              <a:spLocks noChangeArrowheads="1"/>
            </p:cNvSpPr>
            <p:nvPr/>
          </p:nvSpPr>
          <p:spPr bwMode="auto">
            <a:xfrm>
              <a:off x="4732" y="3560"/>
              <a:ext cx="33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H</a:t>
              </a:r>
              <a:r>
                <a:rPr lang="en-US" sz="1000" baseline="30000"/>
                <a:t>-</a:t>
              </a:r>
              <a:r>
                <a:rPr lang="en-US" sz="1000"/>
                <a:t>InjS</a:t>
              </a:r>
            </a:p>
          </p:txBody>
        </p:sp>
        <p:sp>
          <p:nvSpPr>
            <p:cNvPr id="2135" name="Text Box 172"/>
            <p:cNvSpPr txBox="1">
              <a:spLocks noChangeArrowheads="1"/>
            </p:cNvSpPr>
            <p:nvPr/>
          </p:nvSpPr>
          <p:spPr bwMode="auto">
            <a:xfrm>
              <a:off x="604" y="3607"/>
              <a:ext cx="3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MTEBK</a:t>
              </a:r>
            </a:p>
          </p:txBody>
        </p:sp>
        <p:sp>
          <p:nvSpPr>
            <p:cNvPr id="2136" name="Text Box 173"/>
            <p:cNvSpPr txBox="1">
              <a:spLocks noChangeArrowheads="1"/>
            </p:cNvSpPr>
            <p:nvPr/>
          </p:nvSpPr>
          <p:spPr bwMode="auto">
            <a:xfrm>
              <a:off x="1948" y="3607"/>
              <a:ext cx="3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MTEBK</a:t>
              </a:r>
            </a:p>
          </p:txBody>
        </p:sp>
        <p:sp>
          <p:nvSpPr>
            <p:cNvPr id="2137" name="Text Box 174"/>
            <p:cNvSpPr txBox="1">
              <a:spLocks noChangeArrowheads="1"/>
            </p:cNvSpPr>
            <p:nvPr/>
          </p:nvSpPr>
          <p:spPr bwMode="auto">
            <a:xfrm>
              <a:off x="3093" y="3607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ExtK</a:t>
              </a:r>
            </a:p>
          </p:txBody>
        </p:sp>
        <p:sp>
          <p:nvSpPr>
            <p:cNvPr id="2138" name="Text Box 175"/>
            <p:cNvSpPr txBox="1">
              <a:spLocks noChangeArrowheads="1"/>
            </p:cNvSpPr>
            <p:nvPr/>
          </p:nvSpPr>
          <p:spPr bwMode="auto">
            <a:xfrm>
              <a:off x="1756" y="3607"/>
              <a:ext cx="22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ES</a:t>
              </a:r>
            </a:p>
          </p:txBody>
        </p:sp>
        <p:sp>
          <p:nvSpPr>
            <p:cNvPr id="2139" name="Text Box 176"/>
            <p:cNvSpPr txBox="1">
              <a:spLocks noChangeArrowheads="1"/>
            </p:cNvSpPr>
            <p:nvPr/>
          </p:nvSpPr>
          <p:spPr bwMode="auto">
            <a:xfrm>
              <a:off x="1372" y="3607"/>
              <a:ext cx="2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MS1</a:t>
              </a:r>
            </a:p>
          </p:txBody>
        </p:sp>
        <p:sp>
          <p:nvSpPr>
            <p:cNvPr id="2140" name="Text Box 177"/>
            <p:cNvSpPr txBox="1">
              <a:spLocks noChangeArrowheads="1"/>
            </p:cNvSpPr>
            <p:nvPr/>
          </p:nvSpPr>
          <p:spPr bwMode="auto">
            <a:xfrm>
              <a:off x="1084" y="3607"/>
              <a:ext cx="2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MS2</a:t>
              </a:r>
            </a:p>
          </p:txBody>
        </p:sp>
        <p:sp>
          <p:nvSpPr>
            <p:cNvPr id="2141" name="Rectangle 178"/>
            <p:cNvSpPr>
              <a:spLocks noChangeArrowheads="1"/>
            </p:cNvSpPr>
            <p:nvPr/>
          </p:nvSpPr>
          <p:spPr bwMode="auto">
            <a:xfrm>
              <a:off x="5353" y="3314"/>
              <a:ext cx="4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42" name="Rectangle 179"/>
            <p:cNvSpPr>
              <a:spLocks noChangeArrowheads="1"/>
            </p:cNvSpPr>
            <p:nvPr/>
          </p:nvSpPr>
          <p:spPr bwMode="auto">
            <a:xfrm>
              <a:off x="2428" y="3463"/>
              <a:ext cx="48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43" name="Text Box 180"/>
            <p:cNvSpPr txBox="1">
              <a:spLocks noChangeArrowheads="1"/>
            </p:cNvSpPr>
            <p:nvPr/>
          </p:nvSpPr>
          <p:spPr bwMode="auto">
            <a:xfrm>
              <a:off x="2380" y="3607"/>
              <a:ext cx="2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BD</a:t>
              </a:r>
            </a:p>
          </p:txBody>
        </p:sp>
        <p:sp>
          <p:nvSpPr>
            <p:cNvPr id="2144" name="Text Box 181"/>
            <p:cNvSpPr txBox="1">
              <a:spLocks noChangeArrowheads="1"/>
            </p:cNvSpPr>
            <p:nvPr/>
          </p:nvSpPr>
          <p:spPr bwMode="auto">
            <a:xfrm>
              <a:off x="2764" y="3607"/>
              <a:ext cx="2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DuK</a:t>
              </a:r>
            </a:p>
          </p:txBody>
        </p:sp>
        <p:sp>
          <p:nvSpPr>
            <p:cNvPr id="2145" name="AutoShape 182"/>
            <p:cNvSpPr>
              <a:spLocks/>
            </p:cNvSpPr>
            <p:nvPr/>
          </p:nvSpPr>
          <p:spPr bwMode="auto">
            <a:xfrm rot="5400000">
              <a:off x="2620" y="2989"/>
              <a:ext cx="144" cy="624"/>
            </a:xfrm>
            <a:prstGeom prst="leftBrace">
              <a:avLst>
                <a:gd name="adj1" fmla="val 3611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46" name="Text Box 183"/>
            <p:cNvSpPr txBox="1">
              <a:spLocks noChangeArrowheads="1"/>
            </p:cNvSpPr>
            <p:nvPr/>
          </p:nvSpPr>
          <p:spPr bwMode="auto">
            <a:xfrm>
              <a:off x="3241" y="2969"/>
              <a:ext cx="9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Fast Injection</a:t>
              </a:r>
            </a:p>
          </p:txBody>
        </p:sp>
        <p:sp>
          <p:nvSpPr>
            <p:cNvPr id="2147" name="Text Box 184"/>
            <p:cNvSpPr txBox="1">
              <a:spLocks noChangeArrowheads="1"/>
            </p:cNvSpPr>
            <p:nvPr/>
          </p:nvSpPr>
          <p:spPr bwMode="auto">
            <a:xfrm>
              <a:off x="4240" y="2969"/>
              <a:ext cx="8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H</a:t>
              </a:r>
              <a:r>
                <a:rPr lang="en-US" sz="1400" baseline="50000"/>
                <a:t>-</a:t>
              </a:r>
              <a:r>
                <a:rPr lang="en-US" sz="1400"/>
                <a:t>-Injection</a:t>
              </a:r>
            </a:p>
          </p:txBody>
        </p:sp>
        <p:sp>
          <p:nvSpPr>
            <p:cNvPr id="2148" name="Text Box 185"/>
            <p:cNvSpPr txBox="1">
              <a:spLocks noChangeArrowheads="1"/>
            </p:cNvSpPr>
            <p:nvPr/>
          </p:nvSpPr>
          <p:spPr bwMode="auto">
            <a:xfrm>
              <a:off x="1698" y="2933"/>
              <a:ext cx="6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Extraction</a:t>
              </a:r>
            </a:p>
          </p:txBody>
        </p:sp>
        <p:sp>
          <p:nvSpPr>
            <p:cNvPr id="2149" name="Text Box 186"/>
            <p:cNvSpPr txBox="1">
              <a:spLocks noChangeArrowheads="1"/>
            </p:cNvSpPr>
            <p:nvPr/>
          </p:nvSpPr>
          <p:spPr bwMode="auto">
            <a:xfrm>
              <a:off x="2755" y="3832"/>
              <a:ext cx="4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7 cells</a:t>
              </a:r>
            </a:p>
          </p:txBody>
        </p:sp>
      </p:grpSp>
      <p:graphicFrame>
        <p:nvGraphicFramePr>
          <p:cNvPr id="43119" name="Group 111"/>
          <p:cNvGraphicFramePr>
            <a:graphicFrameLocks noGrp="1"/>
          </p:cNvGraphicFramePr>
          <p:nvPr/>
        </p:nvGraphicFramePr>
        <p:xfrm>
          <a:off x="611188" y="981075"/>
          <a:ext cx="3160712" cy="3657600"/>
        </p:xfrm>
        <a:graphic>
          <a:graphicData uri="http://schemas.openxmlformats.org/drawingml/2006/table">
            <a:tbl>
              <a:tblPr/>
              <a:tblGrid>
                <a:gridCol w="2274887"/>
                <a:gridCol w="885825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Cell length [m]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23.21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Dipole length [m]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3.79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Quadrupole length [m]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1.49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LSS [m]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324.99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Free drift [m]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10.12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# arc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22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# LSS cells: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7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# dipoles: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168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# quadrupoles: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116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# dipoles/half cell: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48" charset="0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Optics solutions for the PS2 ring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24DDEF-7A1B-4399-871A-0FDA33533201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3082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Garamond" pitchFamily="48" charset="0"/>
              </a:rPr>
              <a:t>07/02/08</a:t>
            </a:r>
          </a:p>
        </p:txBody>
      </p:sp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61963"/>
            <a:ext cx="7370762" cy="446087"/>
          </a:xfrm>
        </p:spPr>
        <p:txBody>
          <a:bodyPr/>
          <a:lstStyle/>
          <a:p>
            <a:r>
              <a:rPr lang="en-US" sz="4000" smtClean="0"/>
              <a:t>Doublet and Triplet arc cells</a:t>
            </a:r>
          </a:p>
        </p:txBody>
      </p:sp>
      <p:sp>
        <p:nvSpPr>
          <p:cNvPr id="3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49725"/>
            <a:ext cx="8578850" cy="215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  Long straight sections and small maximum ß’s  in bending magnets (especially for triplet)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Disadvantage</a:t>
            </a:r>
            <a:endParaRPr lang="en-US" sz="2800" smtClean="0"/>
          </a:p>
          <a:p>
            <a:pPr lvl="1">
              <a:lnSpc>
                <a:spcPct val="90000"/>
              </a:lnSpc>
            </a:pPr>
            <a:r>
              <a:rPr lang="en-US" sz="2400" smtClean="0"/>
              <a:t>High focusing gradients</a:t>
            </a:r>
          </a:p>
        </p:txBody>
      </p:sp>
      <p:grpSp>
        <p:nvGrpSpPr>
          <p:cNvPr id="3085" name="Group 17"/>
          <p:cNvGrpSpPr>
            <a:grpSpLocks/>
          </p:cNvGrpSpPr>
          <p:nvPr/>
        </p:nvGrpSpPr>
        <p:grpSpPr bwMode="auto">
          <a:xfrm>
            <a:off x="4500563" y="1138238"/>
            <a:ext cx="4643437" cy="3082925"/>
            <a:chOff x="2914" y="717"/>
            <a:chExt cx="2644" cy="1634"/>
          </a:xfrm>
        </p:grpSpPr>
        <p:pic>
          <p:nvPicPr>
            <p:cNvPr id="3088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14" y="717"/>
              <a:ext cx="2644" cy="1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077" name="Object 2"/>
            <p:cNvGraphicFramePr>
              <a:graphicFrameLocks noChangeAspect="1"/>
            </p:cNvGraphicFramePr>
            <p:nvPr/>
          </p:nvGraphicFramePr>
          <p:xfrm>
            <a:off x="3898" y="1127"/>
            <a:ext cx="328" cy="184"/>
          </p:xfrm>
          <a:graphic>
            <a:graphicData uri="http://schemas.openxmlformats.org/presentationml/2006/ole">
              <p:oleObj spid="_x0000_s3077" name="Equation" r:id="rId5" imgW="520560" imgH="291960" progId="">
                <p:embed/>
              </p:oleObj>
            </a:graphicData>
          </a:graphic>
        </p:graphicFrame>
        <p:graphicFrame>
          <p:nvGraphicFramePr>
            <p:cNvPr id="3078" name="Object 3"/>
            <p:cNvGraphicFramePr>
              <a:graphicFrameLocks noChangeAspect="1"/>
            </p:cNvGraphicFramePr>
            <p:nvPr/>
          </p:nvGraphicFramePr>
          <p:xfrm>
            <a:off x="4657" y="821"/>
            <a:ext cx="152" cy="184"/>
          </p:xfrm>
          <a:graphic>
            <a:graphicData uri="http://schemas.openxmlformats.org/presentationml/2006/ole">
              <p:oleObj spid="_x0000_s3078" name="Equation" r:id="rId6" imgW="241200" imgH="291960" progId="">
                <p:embed/>
              </p:oleObj>
            </a:graphicData>
          </a:graphic>
        </p:graphicFrame>
        <p:graphicFrame>
          <p:nvGraphicFramePr>
            <p:cNvPr id="3079" name="Object 4"/>
            <p:cNvGraphicFramePr>
              <a:graphicFrameLocks noChangeAspect="1"/>
            </p:cNvGraphicFramePr>
            <p:nvPr/>
          </p:nvGraphicFramePr>
          <p:xfrm>
            <a:off x="3655" y="935"/>
            <a:ext cx="152" cy="200"/>
          </p:xfrm>
          <a:graphic>
            <a:graphicData uri="http://schemas.openxmlformats.org/presentationml/2006/ole">
              <p:oleObj spid="_x0000_s3079" name="Equation" r:id="rId7" imgW="241200" imgH="317160" progId="">
                <p:embed/>
              </p:oleObj>
            </a:graphicData>
          </a:graphic>
        </p:graphicFrame>
      </p:grpSp>
      <p:grpSp>
        <p:nvGrpSpPr>
          <p:cNvPr id="3086" name="Group 16"/>
          <p:cNvGrpSpPr>
            <a:grpSpLocks/>
          </p:cNvGrpSpPr>
          <p:nvPr/>
        </p:nvGrpSpPr>
        <p:grpSpPr bwMode="auto">
          <a:xfrm>
            <a:off x="36513" y="1125538"/>
            <a:ext cx="4679950" cy="3095625"/>
            <a:chOff x="2962" y="2401"/>
            <a:chExt cx="2630" cy="1623"/>
          </a:xfrm>
        </p:grpSpPr>
        <p:pic>
          <p:nvPicPr>
            <p:cNvPr id="3087" name="Picture 1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62" y="2401"/>
              <a:ext cx="2630" cy="1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074" name="Object 5"/>
            <p:cNvGraphicFramePr>
              <a:graphicFrameLocks noChangeAspect="1"/>
            </p:cNvGraphicFramePr>
            <p:nvPr/>
          </p:nvGraphicFramePr>
          <p:xfrm>
            <a:off x="3440" y="2844"/>
            <a:ext cx="328" cy="184"/>
          </p:xfrm>
          <a:graphic>
            <a:graphicData uri="http://schemas.openxmlformats.org/presentationml/2006/ole">
              <p:oleObj spid="_x0000_s3074" name="Equation" r:id="rId9" imgW="520560" imgH="291960" progId="">
                <p:embed/>
              </p:oleObj>
            </a:graphicData>
          </a:graphic>
        </p:graphicFrame>
        <p:graphicFrame>
          <p:nvGraphicFramePr>
            <p:cNvPr id="3075" name="Object 6"/>
            <p:cNvGraphicFramePr>
              <a:graphicFrameLocks noChangeAspect="1"/>
            </p:cNvGraphicFramePr>
            <p:nvPr/>
          </p:nvGraphicFramePr>
          <p:xfrm>
            <a:off x="4411" y="3179"/>
            <a:ext cx="152" cy="184"/>
          </p:xfrm>
          <a:graphic>
            <a:graphicData uri="http://schemas.openxmlformats.org/presentationml/2006/ole">
              <p:oleObj spid="_x0000_s3075" name="Equation" r:id="rId10" imgW="241200" imgH="291960" progId="">
                <p:embed/>
              </p:oleObj>
            </a:graphicData>
          </a:graphic>
        </p:graphicFrame>
        <p:graphicFrame>
          <p:nvGraphicFramePr>
            <p:cNvPr id="3076" name="Object 7"/>
            <p:cNvGraphicFramePr>
              <a:graphicFrameLocks noChangeAspect="1"/>
            </p:cNvGraphicFramePr>
            <p:nvPr/>
          </p:nvGraphicFramePr>
          <p:xfrm>
            <a:off x="4066" y="2460"/>
            <a:ext cx="152" cy="200"/>
          </p:xfrm>
          <a:graphic>
            <a:graphicData uri="http://schemas.openxmlformats.org/presentationml/2006/ole">
              <p:oleObj spid="_x0000_s3076" name="Equation" r:id="rId11" imgW="241200" imgH="3171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2PSBATCH" val="latex --interaction=nonstopmode $(base).tex; dvips -D $(res) -E -o $(base).ps $(base).dvi"/>
  <p:tag name="TEXPOINTINIT" val=""/>
  <p:tag name="USEAMSFONTS" val="True"/>
  <p:tag name="EMBEDFONTS" val="True"/>
  <p:tag name="USEBOLDAMS" val="True"/>
  <p:tag name="DEFAULTDISPLAYSOURCE" val="\documentclass{slides}\pagestyle{empty}&#10;\begin{document}&#10;test&#10;\end{document}&#10;"/>
  <p:tag name="TEX2PS" val="latex $(base).tex; dvips -D $(res) -E -o $(base).ps $(base).dvi"/>
  <p:tag name="EXTERNALEDITCOMMAND" val="notepad %"/>
  <p:tag name="GHOSTSCRIPTCOMMAND" val="gswin32c"/>
  <p:tag name="DEFAULTBITMAP" val="bmp16m"/>
  <p:tag name="DEFAULTBLEND" val="False"/>
  <p:tag name="DEFAULTTRANSPARENT" val="False"/>
  <p:tag name="DEFAULTWORKAROUNDTRANSPARENCYBUG" val="False"/>
  <p:tag name="DEFAULTRESOLUTION" val="300"/>
  <p:tag name="DEFAULTMAGNIFICATION" val="2"/>
  <p:tag name="DEFAULTFONTSIZE" val="12"/>
  <p:tag name="DEFAULTWIDTH" val="579"/>
  <p:tag name="DEFAULTHEIGHT" val="4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pagestyle{empty}&#10;&#10;\begin{document}&#10;$$\Delta Q_{sc} \propto \frac{N_b}{\epsilon_n \beta \gamma^2 B_f} &lt;0.2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9"/>
  <p:tag name="BOXHEIGHT" val="493"/>
  <p:tag name="BOXFONT" val="12"/>
  <p:tag name="BOXWRAP" val="False"/>
  <p:tag name="WORKAROUNDTRANSPARENCYBUG" val="False"/>
  <p:tag name="ALLOWFONTSUBSTITUTION" val="False"/>
  <p:tag name="BITMAPFORMAT" val="pngmono"/>
  <p:tag name="ORIGWIDTH" val="105.0002"/>
  <p:tag name="PICTUREFILESIZE" val="66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pagestyle{empty}&#10;&#10;\begin{document}&#10;$$a_c = \frac{1}{C} \oint \frac{D(s)}{\rho}ds &lt; 0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9"/>
  <p:tag name="BOXHEIGHT" val="493"/>
  <p:tag name="BOXFONT" val="12"/>
  <p:tag name="BOXWRAP" val="False"/>
  <p:tag name="WORKAROUNDTRANSPARENCYBUG" val="False"/>
  <p:tag name="ALLOWFONTSUBSTITUTION" val="False"/>
  <p:tag name="BITMAPFORMAT" val="pngmono"/>
  <p:tag name="ORIGWIDTH" val="97.98024"/>
  <p:tag name="PICTUREFILESIZE" val="5736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38152</TotalTime>
  <Words>2069</Words>
  <Application>Microsoft PowerPoint</Application>
  <PresentationFormat>On-screen Show (4:3)</PresentationFormat>
  <Paragraphs>475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Garamond</vt:lpstr>
      <vt:lpstr>Wingdings</vt:lpstr>
      <vt:lpstr>Times New Roman</vt:lpstr>
      <vt:lpstr>Helvetica</vt:lpstr>
      <vt:lpstr>Lucida Grande</vt:lpstr>
      <vt:lpstr>Pixel</vt:lpstr>
      <vt:lpstr>Acrobat Document</vt:lpstr>
      <vt:lpstr>Equation</vt:lpstr>
      <vt:lpstr>Optics solutions for the PS2 ring</vt:lpstr>
      <vt:lpstr>Contributors</vt:lpstr>
      <vt:lpstr>Outline</vt:lpstr>
      <vt:lpstr>Motivation – LHC injectors’ upgrade</vt:lpstr>
      <vt:lpstr>Design and optics constraints for PS2 ring</vt:lpstr>
      <vt:lpstr>Layout</vt:lpstr>
      <vt:lpstr>FODO Ring</vt:lpstr>
      <vt:lpstr>Dispersion suppressor and straight section</vt:lpstr>
      <vt:lpstr>Doublet and Triplet arc cells</vt:lpstr>
      <vt:lpstr>Flexible Momentum Compaction Modules</vt:lpstr>
      <vt:lpstr>NMC modules with high filling factor</vt:lpstr>
      <vt:lpstr>Improving the high filling factor FMC</vt:lpstr>
      <vt:lpstr>Alternative NMC module</vt:lpstr>
      <vt:lpstr>The “short” NMC module</vt:lpstr>
      <vt:lpstr>“Tunability”</vt:lpstr>
      <vt:lpstr>Transition energy versus horizontal phase advance</vt:lpstr>
      <vt:lpstr>Dispersion versus transition energy</vt:lpstr>
      <vt:lpstr>Slide 18</vt:lpstr>
      <vt:lpstr>Dispersion suppressor cell</vt:lpstr>
      <vt:lpstr>The ring I</vt:lpstr>
      <vt:lpstr>The resonant NMC module</vt:lpstr>
      <vt:lpstr>Suppressing dispersion</vt:lpstr>
      <vt:lpstr>The “resonant” NMC arc </vt:lpstr>
      <vt:lpstr>The “resonant” NMC ring II</vt:lpstr>
      <vt:lpstr>An optimized NMC module</vt:lpstr>
      <vt:lpstr>Suppressing dispersion</vt:lpstr>
      <vt:lpstr>The arc III</vt:lpstr>
      <vt:lpstr>The NMC ring III</vt:lpstr>
      <vt:lpstr>Comparison</vt:lpstr>
      <vt:lpstr>Summary</vt:lpstr>
    </vt:vector>
  </TitlesOfParts>
  <Company>SNS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FACILITIES OVERVIEW</dc:title>
  <dc:creator>Yannis Papaphilippou</dc:creator>
  <cp:lastModifiedBy>yannis</cp:lastModifiedBy>
  <cp:revision>2374</cp:revision>
  <cp:lastPrinted>2001-01-29T19:54:41Z</cp:lastPrinted>
  <dcterms:created xsi:type="dcterms:W3CDTF">2000-02-17T14:31:25Z</dcterms:created>
  <dcterms:modified xsi:type="dcterms:W3CDTF">2008-02-11T07:52:58Z</dcterms:modified>
</cp:coreProperties>
</file>