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387" r:id="rId2"/>
    <p:sldId id="554" r:id="rId3"/>
    <p:sldId id="424" r:id="rId4"/>
    <p:sldId id="433" r:id="rId5"/>
    <p:sldId id="512" r:id="rId6"/>
    <p:sldId id="513" r:id="rId7"/>
    <p:sldId id="514" r:id="rId8"/>
    <p:sldId id="515" r:id="rId9"/>
    <p:sldId id="516" r:id="rId10"/>
    <p:sldId id="519" r:id="rId11"/>
    <p:sldId id="564" r:id="rId12"/>
    <p:sldId id="565" r:id="rId13"/>
    <p:sldId id="556" r:id="rId14"/>
    <p:sldId id="521" r:id="rId15"/>
    <p:sldId id="522" r:id="rId16"/>
    <p:sldId id="523" r:id="rId17"/>
    <p:sldId id="526" r:id="rId18"/>
    <p:sldId id="527" r:id="rId19"/>
    <p:sldId id="528" r:id="rId20"/>
    <p:sldId id="529" r:id="rId21"/>
  </p:sldIdLst>
  <p:sldSz cx="9144000" cy="6858000" type="screen4x3"/>
  <p:notesSz cx="6729413" cy="9861550"/>
  <p:custDataLst>
    <p:tags r:id="rId24"/>
  </p:custData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-112" charset="2"/>
      <a:buChar char="n"/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-112" charset="2"/>
      <a:buChar char="n"/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-112" charset="2"/>
      <a:buChar char="n"/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-112" charset="2"/>
      <a:buChar char="n"/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-112" charset="2"/>
      <a:buChar char="n"/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8000"/>
    <a:srgbClr val="800080"/>
    <a:srgbClr val="66FF33"/>
    <a:srgbClr val="FF00FF"/>
    <a:srgbClr val="0033CC"/>
    <a:srgbClr val="6600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5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92" y="-66"/>
      </p:cViewPr>
      <p:guideLst>
        <p:guide orient="horz" pos="3105"/>
        <p:guide pos="211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2" tIns="46432" rIns="92862" bIns="46432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buClrTx/>
              <a:buSzTx/>
              <a:buFontTx/>
              <a:buNone/>
              <a:defRPr sz="1200">
                <a:latin typeface="Helvetic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4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2" tIns="46432" rIns="92862" bIns="46432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SzTx/>
              <a:buFontTx/>
              <a:buNone/>
              <a:defRPr sz="1200">
                <a:latin typeface="Helvetic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9425"/>
            <a:ext cx="2914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2" tIns="46432" rIns="92862" bIns="46432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buClrTx/>
              <a:buSzTx/>
              <a:buFontTx/>
              <a:buNone/>
              <a:defRPr sz="1200">
                <a:latin typeface="Helvetic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9425"/>
            <a:ext cx="2914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2" tIns="46432" rIns="92862" bIns="46432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SzTx/>
              <a:buFontTx/>
              <a:buNone/>
              <a:defRPr sz="1200">
                <a:latin typeface="Helvetica" pitchFamily="-112" charset="0"/>
              </a:defRPr>
            </a:lvl1pPr>
          </a:lstStyle>
          <a:p>
            <a:pPr>
              <a:defRPr/>
            </a:pPr>
            <a:fld id="{3C8991AD-F050-B049-AA48-3DF16382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5" rIns="91331" bIns="45665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buClrTx/>
              <a:buSzTx/>
              <a:buFontTx/>
              <a:buNone/>
              <a:defRPr sz="1200">
                <a:latin typeface="Helvetic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321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5" rIns="91331" bIns="45665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buClrTx/>
              <a:buSzTx/>
              <a:buFontTx/>
              <a:buNone/>
              <a:defRPr sz="1200">
                <a:latin typeface="Helvetic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2707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9475" y="4695825"/>
            <a:ext cx="4986338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5" rIns="91331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9321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5" rIns="91331" bIns="45665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buClrTx/>
              <a:buSzTx/>
              <a:buFontTx/>
              <a:buNone/>
              <a:defRPr sz="1200">
                <a:latin typeface="Helvetic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94825"/>
            <a:ext cx="29321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5" rIns="91331" bIns="45665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buClrTx/>
              <a:buSzTx/>
              <a:buFontTx/>
              <a:buNone/>
              <a:defRPr sz="1200">
                <a:latin typeface="Helvetica" pitchFamily="-112" charset="0"/>
              </a:defRPr>
            </a:lvl1pPr>
          </a:lstStyle>
          <a:p>
            <a:pPr>
              <a:defRPr/>
            </a:pPr>
            <a:fld id="{DD1D1FB9-8418-4448-AFAD-82EB960D6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867E3-FD5E-524A-BB9B-DD3A8E1A102C}" type="slidenum">
              <a:rPr lang="en-US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9775"/>
            <a:ext cx="4932363" cy="36988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4713"/>
            <a:ext cx="5383213" cy="4437062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BB935-6C14-CE40-B765-37E4C0F59662}" type="slidenum">
              <a:rPr lang="en-US"/>
              <a:pPr/>
              <a:t>16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DA1B6-01C5-0E43-9078-DBF35A0A0BA3}" type="slidenum">
              <a:rPr lang="en-US"/>
              <a:pPr/>
              <a:t>17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1DAFB-84C1-A046-A363-54E6AB2FB709}" type="slidenum">
              <a:rPr lang="en-US"/>
              <a:pPr/>
              <a:t>18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AFEAB-B32F-3C4B-8AB5-410F23A44170}" type="slidenum">
              <a:rPr lang="en-US"/>
              <a:pPr/>
              <a:t>19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2AA9A-1E09-8A42-8AF9-1C4100FE147C}" type="slidenum">
              <a:rPr lang="en-US"/>
              <a:pPr/>
              <a:t>20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107DA-CF6C-274D-BCF8-E8C26F1A525E}" type="slidenum">
              <a:rPr lang="en-US"/>
              <a:pPr/>
              <a:t>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4B8E1-915A-644E-9FAC-B9F2D786CC29}" type="slidenum">
              <a:rPr lang="en-US"/>
              <a:pPr/>
              <a:t>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4083B-8DA9-4E47-83B4-C514EB4B942C}" type="slidenum">
              <a:rPr lang="en-US"/>
              <a:pPr/>
              <a:t>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355FF-0796-A240-BDEB-A351C738F247}" type="slidenum">
              <a:rPr lang="en-US"/>
              <a:pPr/>
              <a:t>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6B735-0630-5D49-A80F-33B014A5BECB}" type="slidenum">
              <a:rPr lang="en-US"/>
              <a:pPr/>
              <a:t>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11D0C-BB5E-1D4E-9918-C3156F28FD00}" type="slidenum">
              <a:rPr lang="en-US"/>
              <a:pPr/>
              <a:t>10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91AC5-D7D3-BA45-9BCF-D7D86EA6C56D}" type="slidenum">
              <a:rPr lang="en-US"/>
              <a:pPr/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54551-7E8E-0D4F-8FF6-FF0CC4ACB8C0}" type="slidenum">
              <a:rPr lang="en-US"/>
              <a:pPr/>
              <a:t>15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82"/>
          <p:cNvSpPr>
            <a:spLocks noChangeArrowheads="1"/>
          </p:cNvSpPr>
          <p:nvPr userDrawn="1"/>
        </p:nvSpPr>
        <p:spPr bwMode="auto">
          <a:xfrm>
            <a:off x="4060825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1083"/>
          <p:cNvSpPr>
            <a:spLocks noChangeArrowheads="1"/>
          </p:cNvSpPr>
          <p:nvPr userDrawn="1"/>
        </p:nvSpPr>
        <p:spPr bwMode="auto">
          <a:xfrm>
            <a:off x="3678238" y="263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1087"/>
          <p:cNvSpPr>
            <a:spLocks noChangeArrowheads="1"/>
          </p:cNvSpPr>
          <p:nvPr userDrawn="1"/>
        </p:nvSpPr>
        <p:spPr bwMode="auto">
          <a:xfrm>
            <a:off x="0" y="685800"/>
            <a:ext cx="228600" cy="6172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003368">
                  <a:alpha val="67999"/>
                </a:srgbClr>
              </a:gs>
              <a:gs pos="100000">
                <a:srgbClr val="003368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Picture 1091" descr="Logo CERN width=144,      height=14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92"/>
          <p:cNvSpPr>
            <a:spLocks noChangeArrowheads="1"/>
          </p:cNvSpPr>
          <p:nvPr userDrawn="1"/>
        </p:nvSpPr>
        <p:spPr bwMode="auto">
          <a:xfrm rot="16200000">
            <a:off x="-2831306" y="3593306"/>
            <a:ext cx="5943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sz="1100" dirty="0">
                <a:solidFill>
                  <a:schemeClr val="bg2"/>
                </a:solidFill>
                <a:latin typeface="Arial" pitchFamily="-112" charset="0"/>
              </a:rPr>
              <a:t>Εισαγωγή στη Φυσική των Επιταχυντών</a:t>
            </a:r>
            <a:endParaRPr lang="en-US" sz="1200" dirty="0">
              <a:solidFill>
                <a:schemeClr val="bg2"/>
              </a:solidFill>
              <a:latin typeface="Arial" pitchFamily="-112" charset="0"/>
            </a:endParaRPr>
          </a:p>
        </p:txBody>
      </p:sp>
      <p:sp>
        <p:nvSpPr>
          <p:cNvPr id="10" name="Rectangle 1093"/>
          <p:cNvSpPr>
            <a:spLocks noChangeArrowheads="1"/>
          </p:cNvSpPr>
          <p:nvPr userDrawn="1"/>
        </p:nvSpPr>
        <p:spPr bwMode="auto">
          <a:xfrm>
            <a:off x="8116888" y="6477000"/>
            <a:ext cx="10207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223" tIns="48111" rIns="96223" bIns="48111">
            <a:prstTxWarp prst="textNoShape">
              <a:avLst/>
            </a:prstTxWarp>
          </a:bodyPr>
          <a:lstStyle/>
          <a:p>
            <a:pPr algn="r" defTabSz="962025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fld id="{ECBF4954-44D7-594C-BBBD-133F896475B2}" type="slidenum">
              <a:rPr lang="de-DE" sz="1200">
                <a:solidFill>
                  <a:srgbClr val="808080"/>
                </a:solidFill>
                <a:latin typeface="Arial" pitchFamily="-112" charset="0"/>
              </a:rPr>
              <a:pPr algn="r" defTabSz="962025" eaLnBrk="0" hangingPunct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de-DE" sz="1200">
              <a:solidFill>
                <a:srgbClr val="808080"/>
              </a:solidFill>
              <a:latin typeface="Arial" pitchFamily="-112" charset="0"/>
            </a:endParaRPr>
          </a:p>
        </p:txBody>
      </p:sp>
      <p:sp>
        <p:nvSpPr>
          <p:cNvPr id="278593" name="Rectangle 1089"/>
          <p:cNvSpPr>
            <a:spLocks noGrp="1" noChangeArrowheads="1"/>
          </p:cNvSpPr>
          <p:nvPr>
            <p:ph type="ctrTitle"/>
          </p:nvPr>
        </p:nvSpPr>
        <p:spPr>
          <a:xfrm>
            <a:off x="725488" y="2286000"/>
            <a:ext cx="7772400" cy="1143000"/>
          </a:xfr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78594" name="Rectangle 1090"/>
          <p:cNvSpPr>
            <a:spLocks noGrp="1" noChangeArrowheads="1"/>
          </p:cNvSpPr>
          <p:nvPr>
            <p:ph type="subTitle" idx="1"/>
          </p:nvPr>
        </p:nvSpPr>
        <p:spPr>
          <a:xfrm>
            <a:off x="1411288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0"/>
            <a:ext cx="2090738" cy="6278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0"/>
            <a:ext cx="6124575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691991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3088" y="1143000"/>
            <a:ext cx="8229600" cy="5135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691991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1430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4088" y="1143000"/>
            <a:ext cx="4038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4088" y="3786188"/>
            <a:ext cx="4038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691991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1430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1430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691991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1430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1430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1430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1430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58" name="Rectangle 54"/>
          <p:cNvSpPr>
            <a:spLocks noChangeArrowheads="1"/>
          </p:cNvSpPr>
          <p:nvPr userDrawn="1"/>
        </p:nvSpPr>
        <p:spPr bwMode="auto">
          <a:xfrm>
            <a:off x="4060825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7559" name="Rectangle 55"/>
          <p:cNvSpPr>
            <a:spLocks noChangeArrowheads="1"/>
          </p:cNvSpPr>
          <p:nvPr userDrawn="1"/>
        </p:nvSpPr>
        <p:spPr bwMode="auto">
          <a:xfrm>
            <a:off x="3678238" y="263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7564" name="Rectangle 60"/>
          <p:cNvSpPr>
            <a:spLocks noChangeArrowheads="1"/>
          </p:cNvSpPr>
          <p:nvPr userDrawn="1"/>
        </p:nvSpPr>
        <p:spPr bwMode="auto">
          <a:xfrm>
            <a:off x="0" y="685800"/>
            <a:ext cx="228600" cy="6172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7565" name="Rectangle 61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003368">
                  <a:alpha val="67999"/>
                </a:srgbClr>
              </a:gs>
              <a:gs pos="100000">
                <a:srgbClr val="003368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3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-76200"/>
            <a:ext cx="6919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360" tIns="43181" rIns="86360" bIns="431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1430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64" descr="Logo CERN width=144,      height=144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69" name="Rectangle 65"/>
          <p:cNvSpPr>
            <a:spLocks noChangeArrowheads="1"/>
          </p:cNvSpPr>
          <p:nvPr userDrawn="1"/>
        </p:nvSpPr>
        <p:spPr bwMode="auto">
          <a:xfrm rot="-5400000">
            <a:off x="-2831306" y="3593306"/>
            <a:ext cx="5943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sz="1100" dirty="0">
                <a:solidFill>
                  <a:schemeClr val="bg2"/>
                </a:solidFill>
                <a:latin typeface="Arial" pitchFamily="-112" charset="0"/>
              </a:rPr>
              <a:t>Εισαγωγή στη Φυσική των Επιταχυντών</a:t>
            </a:r>
            <a:endParaRPr lang="en-US" sz="1200" dirty="0">
              <a:solidFill>
                <a:schemeClr val="bg2"/>
              </a:solidFill>
              <a:latin typeface="Arial" pitchFamily="-112" charset="0"/>
            </a:endParaRPr>
          </a:p>
        </p:txBody>
      </p:sp>
      <p:sp>
        <p:nvSpPr>
          <p:cNvPr id="277570" name="Rectangle 66"/>
          <p:cNvSpPr>
            <a:spLocks noChangeArrowheads="1"/>
          </p:cNvSpPr>
          <p:nvPr userDrawn="1"/>
        </p:nvSpPr>
        <p:spPr bwMode="auto">
          <a:xfrm>
            <a:off x="8116888" y="6477000"/>
            <a:ext cx="10207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223" tIns="48111" rIns="96223" bIns="48111">
            <a:prstTxWarp prst="textNoShape">
              <a:avLst/>
            </a:prstTxWarp>
          </a:bodyPr>
          <a:lstStyle/>
          <a:p>
            <a:pPr algn="r" defTabSz="962025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fld id="{CAB2F459-1719-4044-9BC5-42246F68A645}" type="slidenum">
              <a:rPr lang="de-DE" sz="1200">
                <a:solidFill>
                  <a:srgbClr val="808080"/>
                </a:solidFill>
                <a:latin typeface="Arial" pitchFamily="-112" charset="0"/>
              </a:rPr>
              <a:pPr algn="r" defTabSz="962025" eaLnBrk="0" hangingPunct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de-DE" sz="1200">
              <a:solidFill>
                <a:srgbClr val="808080"/>
              </a:solidFill>
              <a:latin typeface="Arial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o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o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wmf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6.xml"/><Relationship Id="rId7" Type="http://schemas.openxmlformats.org/officeDocument/2006/relationships/image" Target="../media/image4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9.xml"/><Relationship Id="rId7" Type="http://schemas.openxmlformats.org/officeDocument/2006/relationships/image" Target="../media/image5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3.png"/><Relationship Id="rId4" Type="http://schemas.openxmlformats.org/officeDocument/2006/relationships/tags" Target="../tags/tag40.xml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3.xml"/><Relationship Id="rId7" Type="http://schemas.openxmlformats.org/officeDocument/2006/relationships/image" Target="../media/image5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7.png"/><Relationship Id="rId4" Type="http://schemas.openxmlformats.org/officeDocument/2006/relationships/tags" Target="../tags/tag44.xml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47.xml"/><Relationship Id="rId7" Type="http://schemas.openxmlformats.org/officeDocument/2006/relationships/image" Target="../media/image59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50.xml"/><Relationship Id="rId7" Type="http://schemas.openxmlformats.org/officeDocument/2006/relationships/image" Target="../media/image6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53.xml"/><Relationship Id="rId7" Type="http://schemas.openxmlformats.org/officeDocument/2006/relationships/image" Target="../media/image65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64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56.xml"/><Relationship Id="rId7" Type="http://schemas.openxmlformats.org/officeDocument/2006/relationships/image" Target="../media/image6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jpeg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3.png"/><Relationship Id="rId5" Type="http://schemas.openxmlformats.org/officeDocument/2006/relationships/tags" Target="../tags/tag10.xml"/><Relationship Id="rId10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8.png"/><Relationship Id="rId5" Type="http://schemas.openxmlformats.org/officeDocument/2006/relationships/tags" Target="../tags/tag15.xml"/><Relationship Id="rId10" Type="http://schemas.openxmlformats.org/officeDocument/2006/relationships/image" Target="../media/image17.png"/><Relationship Id="rId4" Type="http://schemas.openxmlformats.org/officeDocument/2006/relationships/tags" Target="../tags/tag14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8.xml"/><Relationship Id="rId7" Type="http://schemas.openxmlformats.org/officeDocument/2006/relationships/image" Target="../media/image2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1.xml"/><Relationship Id="rId7" Type="http://schemas.openxmlformats.org/officeDocument/2006/relationships/image" Target="../media/image2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7.png"/><Relationship Id="rId4" Type="http://schemas.openxmlformats.org/officeDocument/2006/relationships/tags" Target="../tags/tag22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1.png"/><Relationship Id="rId2" Type="http://schemas.openxmlformats.org/officeDocument/2006/relationships/tags" Target="../tags/tag24.xml"/><Relationship Id="rId16" Type="http://schemas.openxmlformats.org/officeDocument/2006/relationships/image" Target="../media/image35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0.png"/><Relationship Id="rId5" Type="http://schemas.openxmlformats.org/officeDocument/2006/relationships/tags" Target="../tags/tag27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tags" Target="../tags/tag26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2.xml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9.png"/><Relationship Id="rId4" Type="http://schemas.openxmlformats.org/officeDocument/2006/relationships/tags" Target="../tags/tag33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458200" cy="2133600"/>
          </a:xfrm>
        </p:spPr>
        <p:txBody>
          <a:bodyPr/>
          <a:lstStyle/>
          <a:p>
            <a:pPr algn="ctr" eaLnBrk="1" hangingPunct="1"/>
            <a:r>
              <a:rPr lang="el-GR" b="1" dirty="0" smtClean="0">
                <a:solidFill>
                  <a:schemeClr val="bg2"/>
                </a:solidFill>
              </a:rPr>
              <a:t>Εισαγωγή στη Φυσική των Επιταχυντών</a:t>
            </a:r>
            <a:r>
              <a:rPr lang="en-US" b="1" dirty="0" smtClean="0">
                <a:solidFill>
                  <a:schemeClr val="bg2"/>
                </a:solidFill>
              </a:rPr>
              <a:t> II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l-GR" sz="2800" b="1" dirty="0" smtClean="0">
                <a:solidFill>
                  <a:schemeClr val="tx2"/>
                </a:solidFill>
              </a:rPr>
              <a:t>Γ. Παπαφιλίππου</a:t>
            </a:r>
            <a:br>
              <a:rPr lang="el-GR" sz="2800" b="1" dirty="0" smtClean="0">
                <a:solidFill>
                  <a:schemeClr val="tx2"/>
                </a:solidFill>
              </a:rPr>
            </a:br>
            <a:r>
              <a:rPr lang="el-GR" sz="2800" b="1" dirty="0" smtClean="0">
                <a:solidFill>
                  <a:schemeClr val="tx2"/>
                </a:solidFill>
              </a:rPr>
              <a:t>Τμήμα Επιταχυντών - </a:t>
            </a:r>
            <a:r>
              <a:rPr lang="en-US" sz="2800" b="1" dirty="0" smtClean="0">
                <a:solidFill>
                  <a:schemeClr val="tx2"/>
                </a:solidFill>
              </a:rPr>
              <a:t>CERN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95800"/>
            <a:ext cx="8839200" cy="1219200"/>
          </a:xfrm>
        </p:spPr>
        <p:txBody>
          <a:bodyPr/>
          <a:lstStyle/>
          <a:p>
            <a:pPr eaLnBrk="1" hangingPunct="1"/>
            <a:r>
              <a:rPr lang="el-GR" dirty="0" smtClean="0"/>
              <a:t>Επιμορφωτικό πρόγραμμα Ελλήνων καθηγητών</a:t>
            </a:r>
          </a:p>
          <a:p>
            <a:pPr eaLnBrk="1" hangingPunct="1"/>
            <a:r>
              <a:rPr lang="en-US" dirty="0" smtClean="0"/>
              <a:t>CERN, </a:t>
            </a:r>
            <a:r>
              <a:rPr lang="el-GR" dirty="0" smtClean="0"/>
              <a:t>Ιούλιος 2008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6651625" cy="609600"/>
          </a:xfrm>
        </p:spPr>
        <p:txBody>
          <a:bodyPr/>
          <a:lstStyle/>
          <a:p>
            <a:r>
              <a:rPr lang="en-US" dirty="0" err="1" smtClean="0"/>
              <a:t>Μ</a:t>
            </a:r>
            <a:r>
              <a:rPr lang="el-GR" dirty="0" smtClean="0"/>
              <a:t>αγνητικά «πολύπολα»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800" b="1" i="1" dirty="0"/>
              <a:t>2n</a:t>
            </a:r>
            <a:r>
              <a:rPr lang="en-US" sz="2800" b="1" dirty="0" smtClean="0"/>
              <a:t>-</a:t>
            </a:r>
            <a:r>
              <a:rPr lang="el-GR" sz="2800" b="1" dirty="0" smtClean="0"/>
              <a:t>πολα</a:t>
            </a:r>
            <a:r>
              <a:rPr lang="en-US" sz="2800" dirty="0" smtClean="0"/>
              <a:t>:</a:t>
            </a:r>
            <a:endParaRPr lang="en-US" sz="2800" dirty="0"/>
          </a:p>
          <a:p>
            <a:pPr marL="285750" indent="-285750">
              <a:lnSpc>
                <a:spcPct val="90000"/>
              </a:lnSpc>
              <a:buFont typeface="Wingdings" pitchFamily="-112" charset="2"/>
              <a:buNone/>
            </a:pPr>
            <a:r>
              <a:rPr lang="el-GR" sz="2800" dirty="0" smtClean="0"/>
              <a:t>δίπολο     τετράπολο       εξάπολο        οκτάπολα   </a:t>
            </a:r>
            <a:r>
              <a:rPr lang="en-US" sz="2800" dirty="0" smtClean="0"/>
              <a:t>…</a:t>
            </a:r>
            <a:endParaRPr lang="en-US" sz="2800" dirty="0"/>
          </a:p>
          <a:p>
            <a:pPr marL="285750" indent="-285750">
              <a:lnSpc>
                <a:spcPct val="90000"/>
              </a:lnSpc>
              <a:buFont typeface="Wingdings" pitchFamily="-112" charset="2"/>
              <a:buNone/>
            </a:pPr>
            <a:endParaRPr lang="en-US" sz="2800" dirty="0"/>
          </a:p>
          <a:p>
            <a:pPr marL="285750" indent="-285750">
              <a:lnSpc>
                <a:spcPct val="90000"/>
              </a:lnSpc>
              <a:buFont typeface="Wingdings" pitchFamily="-112" charset="2"/>
              <a:buNone/>
            </a:pPr>
            <a:endParaRPr lang="en-US" sz="2800" dirty="0"/>
          </a:p>
          <a:p>
            <a:pPr marL="285750" indent="-285750">
              <a:lnSpc>
                <a:spcPct val="90000"/>
              </a:lnSpc>
              <a:buFont typeface="Wingdings" pitchFamily="-112" charset="2"/>
              <a:buNone/>
            </a:pPr>
            <a:endParaRPr lang="en-US" sz="2800" dirty="0"/>
          </a:p>
          <a:p>
            <a:pPr marL="285750" indent="-285750">
              <a:lnSpc>
                <a:spcPct val="90000"/>
              </a:lnSpc>
              <a:buFont typeface="Wingdings" pitchFamily="-112" charset="2"/>
              <a:buNone/>
            </a:pPr>
            <a:endParaRPr lang="en-US" sz="2800" dirty="0"/>
          </a:p>
          <a:p>
            <a:pPr marL="285750" indent="-285750">
              <a:lnSpc>
                <a:spcPct val="90000"/>
              </a:lnSpc>
              <a:buFont typeface="Wingdings" pitchFamily="-112" charset="2"/>
              <a:buNone/>
            </a:pPr>
            <a:r>
              <a:rPr lang="en-US" sz="2800" b="1" i="1" dirty="0" err="1"/>
              <a:t>n</a:t>
            </a:r>
            <a:r>
              <a:rPr lang="en-US" sz="2800" dirty="0"/>
              <a:t>:          1                 2                     3                    4    …               </a:t>
            </a:r>
          </a:p>
          <a:p>
            <a:pPr marL="285750" indent="-285750">
              <a:lnSpc>
                <a:spcPct val="90000"/>
              </a:lnSpc>
              <a:buFont typeface="Wingdings" pitchFamily="-112" charset="2"/>
              <a:buNone/>
            </a:pPr>
            <a:endParaRPr lang="en-US" sz="2800" dirty="0" smtClean="0"/>
          </a:p>
          <a:p>
            <a:pPr marL="285750" indent="-285750">
              <a:lnSpc>
                <a:spcPct val="90000"/>
              </a:lnSpc>
            </a:pPr>
            <a:r>
              <a:rPr lang="el-GR" sz="2800" dirty="0" smtClean="0"/>
              <a:t>Κανονικά</a:t>
            </a:r>
            <a:r>
              <a:rPr lang="en-US" sz="2800" dirty="0" smtClean="0"/>
              <a:t>: </a:t>
            </a:r>
            <a:r>
              <a:rPr lang="el-GR" sz="2800" dirty="0" smtClean="0"/>
              <a:t>το χάσμα εμφανίζεται στο οριζόντιο επίπεδο</a:t>
            </a:r>
            <a:endParaRPr lang="en-US" sz="2800" dirty="0" smtClean="0"/>
          </a:p>
          <a:p>
            <a:pPr marL="285750" indent="-285750">
              <a:lnSpc>
                <a:spcPct val="90000"/>
              </a:lnSpc>
            </a:pPr>
            <a:r>
              <a:rPr lang="el-GR" sz="2800" dirty="0" smtClean="0"/>
              <a:t>Λοξά</a:t>
            </a:r>
            <a:r>
              <a:rPr lang="en-US" sz="2800" dirty="0" smtClean="0"/>
              <a:t>: </a:t>
            </a:r>
            <a:r>
              <a:rPr lang="el-GR" sz="2800" dirty="0" smtClean="0"/>
              <a:t>στροφή γύρω από τον άξονα της δέσμης κατά γωνία </a:t>
            </a:r>
            <a:r>
              <a:rPr lang="en-US" sz="2800" b="1" i="1" dirty="0" smtClean="0">
                <a:latin typeface="Symbol" pitchFamily="-112" charset="2"/>
              </a:rPr>
              <a:t>p</a:t>
            </a:r>
            <a:r>
              <a:rPr lang="en-US" sz="2800" b="1" i="1" dirty="0"/>
              <a:t>/</a:t>
            </a:r>
            <a:r>
              <a:rPr lang="en-US" sz="2800" b="1" i="1" dirty="0" smtClean="0"/>
              <a:t>2n</a:t>
            </a:r>
            <a:endParaRPr lang="en-US" sz="2800" dirty="0" smtClean="0"/>
          </a:p>
          <a:p>
            <a:pPr marL="285750" indent="-285750">
              <a:lnSpc>
                <a:spcPct val="90000"/>
              </a:lnSpc>
            </a:pPr>
            <a:r>
              <a:rPr lang="el-GR" sz="2800" dirty="0" smtClean="0"/>
              <a:t>Συμμετρία</a:t>
            </a:r>
            <a:r>
              <a:rPr lang="en-US" sz="2800" dirty="0" smtClean="0"/>
              <a:t>: </a:t>
            </a:r>
            <a:r>
              <a:rPr lang="el-GR" sz="2800" dirty="0" smtClean="0"/>
              <a:t>στροφή γύρω από τον άξονα της δέσμης κατά γωνία </a:t>
            </a:r>
            <a:r>
              <a:rPr lang="en-US" sz="2800" b="1" i="1" dirty="0" err="1" smtClean="0">
                <a:latin typeface="Symbol" pitchFamily="-112" charset="2"/>
              </a:rPr>
              <a:t>p</a:t>
            </a:r>
            <a:r>
              <a:rPr lang="en-US" sz="2800" b="1" i="1" dirty="0" err="1" smtClean="0"/>
              <a:t>/n</a:t>
            </a:r>
            <a:r>
              <a:rPr lang="en-US" sz="2800" dirty="0" smtClean="0"/>
              <a:t>, </a:t>
            </a:r>
            <a:r>
              <a:rPr lang="el-GR" sz="2800" dirty="0" smtClean="0"/>
              <a:t>το πεδίο αντιστρέφεται </a:t>
            </a:r>
            <a:r>
              <a:rPr lang="en-US" sz="2800" dirty="0" smtClean="0"/>
              <a:t>(</a:t>
            </a:r>
            <a:r>
              <a:rPr lang="el-GR" sz="2800" dirty="0" smtClean="0"/>
              <a:t>αλλάζει πολικότητα</a:t>
            </a:r>
            <a:r>
              <a:rPr lang="en-US" sz="2800" dirty="0" smtClean="0"/>
              <a:t>)</a:t>
            </a:r>
            <a:endParaRPr lang="en-US" sz="2400" dirty="0"/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1143000" y="2124075"/>
            <a:ext cx="973138" cy="1076325"/>
            <a:chOff x="4704" y="720"/>
            <a:chExt cx="613" cy="678"/>
          </a:xfrm>
        </p:grpSpPr>
        <p:sp>
          <p:nvSpPr>
            <p:cNvPr id="68672" name="Rectangle 5"/>
            <p:cNvSpPr>
              <a:spLocks noChangeArrowheads="1"/>
            </p:cNvSpPr>
            <p:nvPr/>
          </p:nvSpPr>
          <p:spPr bwMode="auto">
            <a:xfrm>
              <a:off x="4704" y="720"/>
              <a:ext cx="613" cy="23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N</a:t>
              </a:r>
            </a:p>
          </p:txBody>
        </p:sp>
        <p:sp>
          <p:nvSpPr>
            <p:cNvPr id="68673" name="Rectangle 6"/>
            <p:cNvSpPr>
              <a:spLocks noChangeArrowheads="1"/>
            </p:cNvSpPr>
            <p:nvPr/>
          </p:nvSpPr>
          <p:spPr bwMode="auto">
            <a:xfrm>
              <a:off x="4704" y="1168"/>
              <a:ext cx="613" cy="23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S</a:t>
              </a:r>
            </a:p>
          </p:txBody>
        </p:sp>
        <p:sp>
          <p:nvSpPr>
            <p:cNvPr id="68674" name="Line 7"/>
            <p:cNvSpPr>
              <a:spLocks noChangeShapeType="1"/>
            </p:cNvSpPr>
            <p:nvPr/>
          </p:nvSpPr>
          <p:spPr bwMode="auto">
            <a:xfrm flipV="1">
              <a:off x="4752" y="947"/>
              <a:ext cx="0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75" name="Line 8"/>
            <p:cNvSpPr>
              <a:spLocks noChangeShapeType="1"/>
            </p:cNvSpPr>
            <p:nvPr/>
          </p:nvSpPr>
          <p:spPr bwMode="auto">
            <a:xfrm flipV="1">
              <a:off x="4944" y="947"/>
              <a:ext cx="0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76" name="Line 9"/>
            <p:cNvSpPr>
              <a:spLocks noChangeShapeType="1"/>
            </p:cNvSpPr>
            <p:nvPr/>
          </p:nvSpPr>
          <p:spPr bwMode="auto">
            <a:xfrm flipH="1" flipV="1">
              <a:off x="5040" y="947"/>
              <a:ext cx="1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77" name="Line 10"/>
            <p:cNvSpPr>
              <a:spLocks noChangeShapeType="1"/>
            </p:cNvSpPr>
            <p:nvPr/>
          </p:nvSpPr>
          <p:spPr bwMode="auto">
            <a:xfrm flipV="1">
              <a:off x="5136" y="947"/>
              <a:ext cx="1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78" name="Line 11"/>
            <p:cNvSpPr>
              <a:spLocks noChangeShapeType="1"/>
            </p:cNvSpPr>
            <p:nvPr/>
          </p:nvSpPr>
          <p:spPr bwMode="auto">
            <a:xfrm flipV="1">
              <a:off x="4848" y="947"/>
              <a:ext cx="0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79" name="Line 12"/>
            <p:cNvSpPr>
              <a:spLocks noChangeShapeType="1"/>
            </p:cNvSpPr>
            <p:nvPr/>
          </p:nvSpPr>
          <p:spPr bwMode="auto">
            <a:xfrm flipV="1">
              <a:off x="5231" y="960"/>
              <a:ext cx="1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613" name="Group 13"/>
          <p:cNvGrpSpPr>
            <a:grpSpLocks/>
          </p:cNvGrpSpPr>
          <p:nvPr/>
        </p:nvGrpSpPr>
        <p:grpSpPr bwMode="auto">
          <a:xfrm>
            <a:off x="2286000" y="1676400"/>
            <a:ext cx="2133600" cy="1905000"/>
            <a:chOff x="4464" y="1104"/>
            <a:chExt cx="1104" cy="1229"/>
          </a:xfrm>
        </p:grpSpPr>
        <p:sp>
          <p:nvSpPr>
            <p:cNvPr id="68659" name="PubPieSlice"/>
            <p:cNvSpPr>
              <a:spLocks noEditPoints="1" noChangeArrowheads="1"/>
            </p:cNvSpPr>
            <p:nvPr/>
          </p:nvSpPr>
          <p:spPr bwMode="auto">
            <a:xfrm>
              <a:off x="4464" y="1114"/>
              <a:ext cx="490" cy="559"/>
            </a:xfrm>
            <a:custGeom>
              <a:avLst/>
              <a:gdLst>
                <a:gd name="T0" fmla="*/ 245 w 21600"/>
                <a:gd name="T1" fmla="*/ 559 h 21600"/>
                <a:gd name="T2" fmla="*/ 245 w 21600"/>
                <a:gd name="T3" fmla="*/ 280 h 21600"/>
                <a:gd name="T4" fmla="*/ 490 w 21600"/>
                <a:gd name="T5" fmla="*/ 280 h 21600"/>
                <a:gd name="T6" fmla="*/ 0 60000 65536"/>
                <a:gd name="T7" fmla="*/ 0 60000 65536"/>
                <a:gd name="T8" fmla="*/ 0 60000 65536"/>
                <a:gd name="T9" fmla="*/ 3174 w 21600"/>
                <a:gd name="T10" fmla="*/ 3169 h 21600"/>
                <a:gd name="T11" fmla="*/ 18426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21599"/>
                  </a:moveTo>
                  <a:cubicBezTo>
                    <a:pt x="16764" y="21599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en-GB"/>
            </a:p>
          </p:txBody>
        </p:sp>
        <p:sp>
          <p:nvSpPr>
            <p:cNvPr id="68660" name="PubPieSlice"/>
            <p:cNvSpPr>
              <a:spLocks noEditPoints="1" noChangeArrowheads="1"/>
            </p:cNvSpPr>
            <p:nvPr/>
          </p:nvSpPr>
          <p:spPr bwMode="auto">
            <a:xfrm rot="5400000">
              <a:off x="5029" y="1145"/>
              <a:ext cx="579" cy="498"/>
            </a:xfrm>
            <a:custGeom>
              <a:avLst/>
              <a:gdLst>
                <a:gd name="T0" fmla="*/ 290 w 21600"/>
                <a:gd name="T1" fmla="*/ 498 h 21600"/>
                <a:gd name="T2" fmla="*/ 290 w 21600"/>
                <a:gd name="T3" fmla="*/ 249 h 21600"/>
                <a:gd name="T4" fmla="*/ 579 w 21600"/>
                <a:gd name="T5" fmla="*/ 249 h 21600"/>
                <a:gd name="T6" fmla="*/ 0 60000 65536"/>
                <a:gd name="T7" fmla="*/ 0 60000 65536"/>
                <a:gd name="T8" fmla="*/ 0 60000 65536"/>
                <a:gd name="T9" fmla="*/ 3171 w 21600"/>
                <a:gd name="T10" fmla="*/ 3166 h 21600"/>
                <a:gd name="T11" fmla="*/ 18429 w 21600"/>
                <a:gd name="T12" fmla="*/ 18434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21599"/>
                  </a:moveTo>
                  <a:cubicBezTo>
                    <a:pt x="16764" y="21599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661" name="Group 16"/>
            <p:cNvGrpSpPr>
              <a:grpSpLocks/>
            </p:cNvGrpSpPr>
            <p:nvPr/>
          </p:nvGrpSpPr>
          <p:grpSpPr bwMode="auto">
            <a:xfrm>
              <a:off x="4464" y="1391"/>
              <a:ext cx="1104" cy="942"/>
              <a:chOff x="4464" y="1391"/>
              <a:chExt cx="1104" cy="942"/>
            </a:xfrm>
          </p:grpSpPr>
          <p:sp>
            <p:nvSpPr>
              <p:cNvPr id="68662" name="PubPieSlice"/>
              <p:cNvSpPr>
                <a:spLocks noEditPoints="1" noChangeArrowheads="1"/>
              </p:cNvSpPr>
              <p:nvPr/>
            </p:nvSpPr>
            <p:spPr bwMode="auto">
              <a:xfrm rot="-5400000">
                <a:off x="4429" y="1809"/>
                <a:ext cx="559" cy="490"/>
              </a:xfrm>
              <a:custGeom>
                <a:avLst/>
                <a:gdLst>
                  <a:gd name="T0" fmla="*/ 280 w 21600"/>
                  <a:gd name="T1" fmla="*/ 490 h 21600"/>
                  <a:gd name="T2" fmla="*/ 280 w 21600"/>
                  <a:gd name="T3" fmla="*/ 245 h 21600"/>
                  <a:gd name="T4" fmla="*/ 559 w 21600"/>
                  <a:gd name="T5" fmla="*/ 245 h 21600"/>
                  <a:gd name="T6" fmla="*/ 0 60000 65536"/>
                  <a:gd name="T7" fmla="*/ 0 60000 65536"/>
                  <a:gd name="T8" fmla="*/ 0 60000 65536"/>
                  <a:gd name="T9" fmla="*/ 3169 w 21600"/>
                  <a:gd name="T10" fmla="*/ 3174 h 21600"/>
                  <a:gd name="T11" fmla="*/ 18431 w 21600"/>
                  <a:gd name="T12" fmla="*/ 18426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800" y="21599"/>
                    </a:moveTo>
                    <a:cubicBezTo>
                      <a:pt x="16764" y="21599"/>
                      <a:pt x="21600" y="16764"/>
                      <a:pt x="21600" y="10800"/>
                    </a:cubicBezTo>
                    <a:lnTo>
                      <a:pt x="108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63" name="PubPieSlice"/>
              <p:cNvSpPr>
                <a:spLocks noEditPoints="1" noChangeArrowheads="1"/>
              </p:cNvSpPr>
              <p:nvPr/>
            </p:nvSpPr>
            <p:spPr bwMode="auto">
              <a:xfrm rot="10800000">
                <a:off x="5078" y="1774"/>
                <a:ext cx="490" cy="559"/>
              </a:xfrm>
              <a:custGeom>
                <a:avLst/>
                <a:gdLst>
                  <a:gd name="T0" fmla="*/ 245 w 21600"/>
                  <a:gd name="T1" fmla="*/ 559 h 21600"/>
                  <a:gd name="T2" fmla="*/ 245 w 21600"/>
                  <a:gd name="T3" fmla="*/ 280 h 21600"/>
                  <a:gd name="T4" fmla="*/ 490 w 21600"/>
                  <a:gd name="T5" fmla="*/ 280 h 21600"/>
                  <a:gd name="T6" fmla="*/ 0 60000 65536"/>
                  <a:gd name="T7" fmla="*/ 0 60000 65536"/>
                  <a:gd name="T8" fmla="*/ 0 60000 65536"/>
                  <a:gd name="T9" fmla="*/ 3174 w 21600"/>
                  <a:gd name="T10" fmla="*/ 3169 h 21600"/>
                  <a:gd name="T11" fmla="*/ 18426 w 21600"/>
                  <a:gd name="T12" fmla="*/ 18431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800" y="21599"/>
                    </a:moveTo>
                    <a:cubicBezTo>
                      <a:pt x="16764" y="21599"/>
                      <a:pt x="21600" y="16764"/>
                      <a:pt x="21600" y="10800"/>
                    </a:cubicBezTo>
                    <a:lnTo>
                      <a:pt x="10800" y="1080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64" name="Text Box 19"/>
              <p:cNvSpPr txBox="1">
                <a:spLocks noChangeArrowheads="1"/>
              </p:cNvSpPr>
              <p:nvPr/>
            </p:nvSpPr>
            <p:spPr bwMode="auto">
              <a:xfrm>
                <a:off x="4704" y="1395"/>
                <a:ext cx="181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N</a:t>
                </a:r>
              </a:p>
            </p:txBody>
          </p:sp>
          <p:sp>
            <p:nvSpPr>
              <p:cNvPr id="68665" name="Text Box 20"/>
              <p:cNvSpPr txBox="1">
                <a:spLocks noChangeArrowheads="1"/>
              </p:cNvSpPr>
              <p:nvPr/>
            </p:nvSpPr>
            <p:spPr bwMode="auto">
              <a:xfrm>
                <a:off x="4704" y="1823"/>
                <a:ext cx="161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S</a:t>
                </a:r>
              </a:p>
            </p:txBody>
          </p:sp>
          <p:sp>
            <p:nvSpPr>
              <p:cNvPr id="68666" name="Text Box 21"/>
              <p:cNvSpPr txBox="1">
                <a:spLocks noChangeArrowheads="1"/>
              </p:cNvSpPr>
              <p:nvPr/>
            </p:nvSpPr>
            <p:spPr bwMode="auto">
              <a:xfrm>
                <a:off x="5136" y="1391"/>
                <a:ext cx="161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S</a:t>
                </a:r>
              </a:p>
            </p:txBody>
          </p:sp>
          <p:sp>
            <p:nvSpPr>
              <p:cNvPr id="68667" name="Text Box 22"/>
              <p:cNvSpPr txBox="1">
                <a:spLocks noChangeArrowheads="1"/>
              </p:cNvSpPr>
              <p:nvPr/>
            </p:nvSpPr>
            <p:spPr bwMode="auto">
              <a:xfrm>
                <a:off x="5136" y="1823"/>
                <a:ext cx="181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N</a:t>
                </a:r>
              </a:p>
            </p:txBody>
          </p:sp>
          <p:sp>
            <p:nvSpPr>
              <p:cNvPr id="68668" name="Arc 23"/>
              <p:cNvSpPr>
                <a:spLocks/>
              </p:cNvSpPr>
              <p:nvPr/>
            </p:nvSpPr>
            <p:spPr bwMode="auto">
              <a:xfrm>
                <a:off x="4838" y="1590"/>
                <a:ext cx="107" cy="276"/>
              </a:xfrm>
              <a:custGeom>
                <a:avLst/>
                <a:gdLst>
                  <a:gd name="T0" fmla="*/ 47 w 21600"/>
                  <a:gd name="T1" fmla="*/ 0 h 38110"/>
                  <a:gd name="T2" fmla="*/ 53 w 21600"/>
                  <a:gd name="T3" fmla="*/ 276 h 38110"/>
                  <a:gd name="T4" fmla="*/ 0 w 21600"/>
                  <a:gd name="T5" fmla="*/ 140 h 3811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110"/>
                  <a:gd name="T11" fmla="*/ 21600 w 21600"/>
                  <a:gd name="T12" fmla="*/ 38110 h 38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110" fill="none" extrusionOk="0">
                    <a:moveTo>
                      <a:pt x="9499" y="0"/>
                    </a:moveTo>
                    <a:cubicBezTo>
                      <a:pt x="16905" y="3626"/>
                      <a:pt x="21600" y="11153"/>
                      <a:pt x="21600" y="19399"/>
                    </a:cubicBezTo>
                    <a:cubicBezTo>
                      <a:pt x="21600" y="27119"/>
                      <a:pt x="17479" y="34253"/>
                      <a:pt x="10791" y="38110"/>
                    </a:cubicBezTo>
                  </a:path>
                  <a:path w="21600" h="38110" stroke="0" extrusionOk="0">
                    <a:moveTo>
                      <a:pt x="9499" y="0"/>
                    </a:moveTo>
                    <a:cubicBezTo>
                      <a:pt x="16905" y="3626"/>
                      <a:pt x="21600" y="11153"/>
                      <a:pt x="21600" y="19399"/>
                    </a:cubicBezTo>
                    <a:cubicBezTo>
                      <a:pt x="21600" y="27119"/>
                      <a:pt x="17479" y="34253"/>
                      <a:pt x="10791" y="38110"/>
                    </a:cubicBezTo>
                    <a:lnTo>
                      <a:pt x="0" y="1939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69" name="Arc 24"/>
              <p:cNvSpPr>
                <a:spLocks/>
              </p:cNvSpPr>
              <p:nvPr/>
            </p:nvSpPr>
            <p:spPr bwMode="auto">
              <a:xfrm rot="10800000">
                <a:off x="5087" y="1589"/>
                <a:ext cx="107" cy="270"/>
              </a:xfrm>
              <a:custGeom>
                <a:avLst/>
                <a:gdLst>
                  <a:gd name="T0" fmla="*/ 47 w 21600"/>
                  <a:gd name="T1" fmla="*/ 0 h 37359"/>
                  <a:gd name="T2" fmla="*/ 59 w 21600"/>
                  <a:gd name="T3" fmla="*/ 270 h 37359"/>
                  <a:gd name="T4" fmla="*/ 0 w 21600"/>
                  <a:gd name="T5" fmla="*/ 140 h 3735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359"/>
                  <a:gd name="T11" fmla="*/ 21600 w 21600"/>
                  <a:gd name="T12" fmla="*/ 37359 h 373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359" fill="none" extrusionOk="0">
                    <a:moveTo>
                      <a:pt x="9499" y="0"/>
                    </a:moveTo>
                    <a:cubicBezTo>
                      <a:pt x="16905" y="3626"/>
                      <a:pt x="21600" y="11153"/>
                      <a:pt x="21600" y="19399"/>
                    </a:cubicBezTo>
                    <a:cubicBezTo>
                      <a:pt x="21600" y="26613"/>
                      <a:pt x="17998" y="33351"/>
                      <a:pt x="11999" y="37358"/>
                    </a:cubicBezTo>
                  </a:path>
                  <a:path w="21600" h="37359" stroke="0" extrusionOk="0">
                    <a:moveTo>
                      <a:pt x="9499" y="0"/>
                    </a:moveTo>
                    <a:cubicBezTo>
                      <a:pt x="16905" y="3626"/>
                      <a:pt x="21600" y="11153"/>
                      <a:pt x="21600" y="19399"/>
                    </a:cubicBezTo>
                    <a:cubicBezTo>
                      <a:pt x="21600" y="26613"/>
                      <a:pt x="17998" y="33351"/>
                      <a:pt x="11999" y="37358"/>
                    </a:cubicBezTo>
                    <a:lnTo>
                      <a:pt x="0" y="1939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70" name="Arc 25"/>
              <p:cNvSpPr>
                <a:spLocks/>
              </p:cNvSpPr>
              <p:nvPr/>
            </p:nvSpPr>
            <p:spPr bwMode="auto">
              <a:xfrm rot="-5178686">
                <a:off x="4955" y="1759"/>
                <a:ext cx="130" cy="237"/>
              </a:xfrm>
              <a:custGeom>
                <a:avLst/>
                <a:gdLst>
                  <a:gd name="T0" fmla="*/ 57 w 21600"/>
                  <a:gd name="T1" fmla="*/ 0 h 36132"/>
                  <a:gd name="T2" fmla="*/ 82 w 21600"/>
                  <a:gd name="T3" fmla="*/ 237 h 36132"/>
                  <a:gd name="T4" fmla="*/ 0 w 21600"/>
                  <a:gd name="T5" fmla="*/ 127 h 3613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132"/>
                  <a:gd name="T11" fmla="*/ 21600 w 21600"/>
                  <a:gd name="T12" fmla="*/ 36132 h 36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132" fill="none" extrusionOk="0">
                    <a:moveTo>
                      <a:pt x="9547" y="-1"/>
                    </a:moveTo>
                    <a:cubicBezTo>
                      <a:pt x="16926" y="3635"/>
                      <a:pt x="21600" y="11148"/>
                      <a:pt x="21600" y="19375"/>
                    </a:cubicBezTo>
                    <a:cubicBezTo>
                      <a:pt x="21600" y="25875"/>
                      <a:pt x="18672" y="32030"/>
                      <a:pt x="13629" y="36132"/>
                    </a:cubicBezTo>
                  </a:path>
                  <a:path w="21600" h="36132" stroke="0" extrusionOk="0">
                    <a:moveTo>
                      <a:pt x="9547" y="-1"/>
                    </a:moveTo>
                    <a:cubicBezTo>
                      <a:pt x="16926" y="3635"/>
                      <a:pt x="21600" y="11148"/>
                      <a:pt x="21600" y="19375"/>
                    </a:cubicBezTo>
                    <a:cubicBezTo>
                      <a:pt x="21600" y="25875"/>
                      <a:pt x="18672" y="32030"/>
                      <a:pt x="13629" y="36132"/>
                    </a:cubicBezTo>
                    <a:lnTo>
                      <a:pt x="0" y="1937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71" name="Arc 26"/>
              <p:cNvSpPr>
                <a:spLocks/>
              </p:cNvSpPr>
              <p:nvPr/>
            </p:nvSpPr>
            <p:spPr bwMode="auto">
              <a:xfrm rot="5634020">
                <a:off x="4947" y="1457"/>
                <a:ext cx="119" cy="236"/>
              </a:xfrm>
              <a:custGeom>
                <a:avLst/>
                <a:gdLst>
                  <a:gd name="T0" fmla="*/ 50 w 21600"/>
                  <a:gd name="T1" fmla="*/ 0 h 36624"/>
                  <a:gd name="T2" fmla="*/ 73 w 21600"/>
                  <a:gd name="T3" fmla="*/ 236 h 36624"/>
                  <a:gd name="T4" fmla="*/ 0 w 21600"/>
                  <a:gd name="T5" fmla="*/ 126 h 366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624"/>
                  <a:gd name="T11" fmla="*/ 21600 w 21600"/>
                  <a:gd name="T12" fmla="*/ 36624 h 36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624" fill="none" extrusionOk="0">
                    <a:moveTo>
                      <a:pt x="9139" y="0"/>
                    </a:moveTo>
                    <a:cubicBezTo>
                      <a:pt x="16741" y="3550"/>
                      <a:pt x="21600" y="11181"/>
                      <a:pt x="21600" y="19571"/>
                    </a:cubicBezTo>
                    <a:cubicBezTo>
                      <a:pt x="21600" y="26238"/>
                      <a:pt x="18520" y="32532"/>
                      <a:pt x="13257" y="36624"/>
                    </a:cubicBezTo>
                  </a:path>
                  <a:path w="21600" h="36624" stroke="0" extrusionOk="0">
                    <a:moveTo>
                      <a:pt x="9139" y="0"/>
                    </a:moveTo>
                    <a:cubicBezTo>
                      <a:pt x="16741" y="3550"/>
                      <a:pt x="21600" y="11181"/>
                      <a:pt x="21600" y="19571"/>
                    </a:cubicBezTo>
                    <a:cubicBezTo>
                      <a:pt x="21600" y="26238"/>
                      <a:pt x="18520" y="32532"/>
                      <a:pt x="13257" y="36624"/>
                    </a:cubicBezTo>
                    <a:lnTo>
                      <a:pt x="0" y="1957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8614" name="Group 27"/>
          <p:cNvGrpSpPr>
            <a:grpSpLocks/>
          </p:cNvGrpSpPr>
          <p:nvPr/>
        </p:nvGrpSpPr>
        <p:grpSpPr bwMode="auto">
          <a:xfrm>
            <a:off x="4378325" y="1752600"/>
            <a:ext cx="1793875" cy="1828800"/>
            <a:chOff x="4560" y="2016"/>
            <a:chExt cx="986" cy="1093"/>
          </a:xfrm>
        </p:grpSpPr>
        <p:sp>
          <p:nvSpPr>
            <p:cNvPr id="68641" name="Text Box 28"/>
            <p:cNvSpPr txBox="1">
              <a:spLocks noChangeArrowheads="1"/>
            </p:cNvSpPr>
            <p:nvPr/>
          </p:nvSpPr>
          <p:spPr bwMode="auto">
            <a:xfrm>
              <a:off x="4944" y="2832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N</a:t>
              </a:r>
            </a:p>
          </p:txBody>
        </p:sp>
        <p:sp>
          <p:nvSpPr>
            <p:cNvPr id="68642" name="AutoShape 29"/>
            <p:cNvSpPr>
              <a:spLocks noChangeArrowheads="1"/>
            </p:cNvSpPr>
            <p:nvPr/>
          </p:nvSpPr>
          <p:spPr bwMode="auto">
            <a:xfrm>
              <a:off x="4865" y="2810"/>
              <a:ext cx="367" cy="299"/>
            </a:xfrm>
            <a:custGeom>
              <a:avLst/>
              <a:gdLst>
                <a:gd name="T0" fmla="*/ 184 w 21600"/>
                <a:gd name="T1" fmla="*/ 0 h 21600"/>
                <a:gd name="T2" fmla="*/ 46 w 21600"/>
                <a:gd name="T3" fmla="*/ 101 h 21600"/>
                <a:gd name="T4" fmla="*/ 184 w 21600"/>
                <a:gd name="T5" fmla="*/ 55 h 21600"/>
                <a:gd name="T6" fmla="*/ 321 w 21600"/>
                <a:gd name="T7" fmla="*/ 10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8 w 21600"/>
                <a:gd name="T13" fmla="*/ 0 h 21600"/>
                <a:gd name="T14" fmla="*/ 21482 w 21600"/>
                <a:gd name="T15" fmla="*/ 97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536" y="8070"/>
                  </a:moveTo>
                  <a:cubicBezTo>
                    <a:pt x="5622" y="5578"/>
                    <a:pt x="8081" y="3966"/>
                    <a:pt x="10800" y="3967"/>
                  </a:cubicBezTo>
                  <a:cubicBezTo>
                    <a:pt x="13518" y="3967"/>
                    <a:pt x="15977" y="5578"/>
                    <a:pt x="17063" y="8070"/>
                  </a:cubicBezTo>
                  <a:lnTo>
                    <a:pt x="20700" y="6485"/>
                  </a:lnTo>
                  <a:cubicBezTo>
                    <a:pt x="18984" y="2546"/>
                    <a:pt x="15096" y="-1"/>
                    <a:pt x="10799" y="0"/>
                  </a:cubicBezTo>
                  <a:cubicBezTo>
                    <a:pt x="6503" y="0"/>
                    <a:pt x="2615" y="2546"/>
                    <a:pt x="899" y="6485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3" name="AutoShape 30"/>
            <p:cNvSpPr>
              <a:spLocks noChangeArrowheads="1"/>
            </p:cNvSpPr>
            <p:nvPr/>
          </p:nvSpPr>
          <p:spPr bwMode="auto">
            <a:xfrm rot="10752198">
              <a:off x="4871" y="2016"/>
              <a:ext cx="368" cy="299"/>
            </a:xfrm>
            <a:custGeom>
              <a:avLst/>
              <a:gdLst>
                <a:gd name="T0" fmla="*/ 184 w 21600"/>
                <a:gd name="T1" fmla="*/ 0 h 21600"/>
                <a:gd name="T2" fmla="*/ 47 w 21600"/>
                <a:gd name="T3" fmla="*/ 96 h 21600"/>
                <a:gd name="T4" fmla="*/ 184 w 21600"/>
                <a:gd name="T5" fmla="*/ 52 h 21600"/>
                <a:gd name="T6" fmla="*/ 321 w 21600"/>
                <a:gd name="T7" fmla="*/ 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5 w 21600"/>
                <a:gd name="T13" fmla="*/ 0 h 21600"/>
                <a:gd name="T14" fmla="*/ 21365 w 21600"/>
                <a:gd name="T15" fmla="*/ 93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59" y="7760"/>
                  </a:moveTo>
                  <a:cubicBezTo>
                    <a:pt x="5628" y="5320"/>
                    <a:pt x="8094" y="3767"/>
                    <a:pt x="10800" y="3768"/>
                  </a:cubicBezTo>
                  <a:cubicBezTo>
                    <a:pt x="13505" y="3768"/>
                    <a:pt x="15971" y="5320"/>
                    <a:pt x="17140" y="7760"/>
                  </a:cubicBezTo>
                  <a:lnTo>
                    <a:pt x="20538" y="6131"/>
                  </a:lnTo>
                  <a:cubicBezTo>
                    <a:pt x="18742" y="2384"/>
                    <a:pt x="14955" y="-1"/>
                    <a:pt x="10799" y="0"/>
                  </a:cubicBezTo>
                  <a:cubicBezTo>
                    <a:pt x="6644" y="0"/>
                    <a:pt x="2857" y="2384"/>
                    <a:pt x="1061" y="6131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4" name="AutoShape 31"/>
            <p:cNvSpPr>
              <a:spLocks noChangeArrowheads="1"/>
            </p:cNvSpPr>
            <p:nvPr/>
          </p:nvSpPr>
          <p:spPr bwMode="auto">
            <a:xfrm rot="-3291904">
              <a:off x="5207" y="2623"/>
              <a:ext cx="379" cy="290"/>
            </a:xfrm>
            <a:custGeom>
              <a:avLst/>
              <a:gdLst>
                <a:gd name="T0" fmla="*/ 190 w 21600"/>
                <a:gd name="T1" fmla="*/ 0 h 21600"/>
                <a:gd name="T2" fmla="*/ 47 w 21600"/>
                <a:gd name="T3" fmla="*/ 98 h 21600"/>
                <a:gd name="T4" fmla="*/ 190 w 21600"/>
                <a:gd name="T5" fmla="*/ 52 h 21600"/>
                <a:gd name="T6" fmla="*/ 332 w 21600"/>
                <a:gd name="T7" fmla="*/ 9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4 w 21600"/>
                <a:gd name="T13" fmla="*/ 0 h 21600"/>
                <a:gd name="T14" fmla="*/ 21486 w 21600"/>
                <a:gd name="T15" fmla="*/ 97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55" y="8060"/>
                  </a:moveTo>
                  <a:cubicBezTo>
                    <a:pt x="5548" y="5528"/>
                    <a:pt x="8042" y="3888"/>
                    <a:pt x="10800" y="3889"/>
                  </a:cubicBezTo>
                  <a:cubicBezTo>
                    <a:pt x="13557" y="3889"/>
                    <a:pt x="16051" y="5528"/>
                    <a:pt x="17144" y="8060"/>
                  </a:cubicBezTo>
                  <a:lnTo>
                    <a:pt x="20715" y="6518"/>
                  </a:lnTo>
                  <a:cubicBezTo>
                    <a:pt x="19006" y="2561"/>
                    <a:pt x="15109" y="-1"/>
                    <a:pt x="10799" y="0"/>
                  </a:cubicBezTo>
                  <a:cubicBezTo>
                    <a:pt x="6490" y="0"/>
                    <a:pt x="2593" y="2561"/>
                    <a:pt x="884" y="6518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5" name="AutoShape 32"/>
            <p:cNvSpPr>
              <a:spLocks noChangeArrowheads="1"/>
            </p:cNvSpPr>
            <p:nvPr/>
          </p:nvSpPr>
          <p:spPr bwMode="auto">
            <a:xfrm rot="-7426419">
              <a:off x="5211" y="2212"/>
              <a:ext cx="380" cy="290"/>
            </a:xfrm>
            <a:custGeom>
              <a:avLst/>
              <a:gdLst>
                <a:gd name="T0" fmla="*/ 190 w 21600"/>
                <a:gd name="T1" fmla="*/ 0 h 21600"/>
                <a:gd name="T2" fmla="*/ 47 w 21600"/>
                <a:gd name="T3" fmla="*/ 100 h 21600"/>
                <a:gd name="T4" fmla="*/ 190 w 21600"/>
                <a:gd name="T5" fmla="*/ 53 h 21600"/>
                <a:gd name="T6" fmla="*/ 333 w 21600"/>
                <a:gd name="T7" fmla="*/ 1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4 w 21600"/>
                <a:gd name="T13" fmla="*/ 0 h 21600"/>
                <a:gd name="T14" fmla="*/ 21486 w 21600"/>
                <a:gd name="T15" fmla="*/ 99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89" y="8215"/>
                  </a:moveTo>
                  <a:cubicBezTo>
                    <a:pt x="5538" y="5654"/>
                    <a:pt x="8032" y="3980"/>
                    <a:pt x="10800" y="3981"/>
                  </a:cubicBezTo>
                  <a:cubicBezTo>
                    <a:pt x="13567" y="3981"/>
                    <a:pt x="16061" y="5654"/>
                    <a:pt x="17110" y="8215"/>
                  </a:cubicBezTo>
                  <a:lnTo>
                    <a:pt x="20794" y="6706"/>
                  </a:lnTo>
                  <a:cubicBezTo>
                    <a:pt x="19132" y="2649"/>
                    <a:pt x="15183" y="-1"/>
                    <a:pt x="10799" y="0"/>
                  </a:cubicBezTo>
                  <a:cubicBezTo>
                    <a:pt x="6416" y="0"/>
                    <a:pt x="2467" y="2649"/>
                    <a:pt x="805" y="6706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6" name="AutoShape 33"/>
            <p:cNvSpPr>
              <a:spLocks noChangeArrowheads="1"/>
            </p:cNvSpPr>
            <p:nvPr/>
          </p:nvSpPr>
          <p:spPr bwMode="auto">
            <a:xfrm rot="7375573">
              <a:off x="4515" y="2217"/>
              <a:ext cx="379" cy="290"/>
            </a:xfrm>
            <a:custGeom>
              <a:avLst/>
              <a:gdLst>
                <a:gd name="T0" fmla="*/ 190 w 21600"/>
                <a:gd name="T1" fmla="*/ 0 h 21600"/>
                <a:gd name="T2" fmla="*/ 43 w 21600"/>
                <a:gd name="T3" fmla="*/ 98 h 21600"/>
                <a:gd name="T4" fmla="*/ 190 w 21600"/>
                <a:gd name="T5" fmla="*/ 47 h 21600"/>
                <a:gd name="T6" fmla="*/ 336 w 21600"/>
                <a:gd name="T7" fmla="*/ 9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4 w 21600"/>
                <a:gd name="T13" fmla="*/ 0 h 21600"/>
                <a:gd name="T14" fmla="*/ 21486 w 21600"/>
                <a:gd name="T15" fmla="*/ 97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73" y="7978"/>
                  </a:moveTo>
                  <a:cubicBezTo>
                    <a:pt x="5210" y="5268"/>
                    <a:pt x="7861" y="3505"/>
                    <a:pt x="10800" y="3506"/>
                  </a:cubicBezTo>
                  <a:cubicBezTo>
                    <a:pt x="13738" y="3506"/>
                    <a:pt x="16389" y="5268"/>
                    <a:pt x="17526" y="7978"/>
                  </a:cubicBezTo>
                  <a:lnTo>
                    <a:pt x="20759" y="6622"/>
                  </a:lnTo>
                  <a:cubicBezTo>
                    <a:pt x="19076" y="2610"/>
                    <a:pt x="15150" y="-1"/>
                    <a:pt x="10799" y="0"/>
                  </a:cubicBezTo>
                  <a:cubicBezTo>
                    <a:pt x="6449" y="0"/>
                    <a:pt x="2523" y="2610"/>
                    <a:pt x="840" y="6622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7" name="AutoShape 34"/>
            <p:cNvSpPr>
              <a:spLocks noChangeArrowheads="1"/>
            </p:cNvSpPr>
            <p:nvPr/>
          </p:nvSpPr>
          <p:spPr bwMode="auto">
            <a:xfrm rot="3406094">
              <a:off x="4517" y="2621"/>
              <a:ext cx="379" cy="290"/>
            </a:xfrm>
            <a:custGeom>
              <a:avLst/>
              <a:gdLst>
                <a:gd name="T0" fmla="*/ 190 w 21600"/>
                <a:gd name="T1" fmla="*/ 0 h 21600"/>
                <a:gd name="T2" fmla="*/ 49 w 21600"/>
                <a:gd name="T3" fmla="*/ 99 h 21600"/>
                <a:gd name="T4" fmla="*/ 190 w 21600"/>
                <a:gd name="T5" fmla="*/ 55 h 21600"/>
                <a:gd name="T6" fmla="*/ 330 w 21600"/>
                <a:gd name="T7" fmla="*/ 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4 w 21600"/>
                <a:gd name="T13" fmla="*/ 0 h 21600"/>
                <a:gd name="T14" fmla="*/ 21486 w 21600"/>
                <a:gd name="T15" fmla="*/ 97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61" y="8166"/>
                  </a:moveTo>
                  <a:cubicBezTo>
                    <a:pt x="5714" y="5711"/>
                    <a:pt x="8128" y="4119"/>
                    <a:pt x="10800" y="4120"/>
                  </a:cubicBezTo>
                  <a:cubicBezTo>
                    <a:pt x="13471" y="4120"/>
                    <a:pt x="15885" y="5711"/>
                    <a:pt x="16938" y="8166"/>
                  </a:cubicBezTo>
                  <a:lnTo>
                    <a:pt x="20725" y="6541"/>
                  </a:lnTo>
                  <a:cubicBezTo>
                    <a:pt x="19022" y="2572"/>
                    <a:pt x="15118" y="-1"/>
                    <a:pt x="10799" y="0"/>
                  </a:cubicBezTo>
                  <a:cubicBezTo>
                    <a:pt x="6481" y="0"/>
                    <a:pt x="2577" y="2572"/>
                    <a:pt x="874" y="6541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8" name="Arc 35"/>
            <p:cNvSpPr>
              <a:spLocks/>
            </p:cNvSpPr>
            <p:nvPr/>
          </p:nvSpPr>
          <p:spPr bwMode="auto">
            <a:xfrm rot="2918899">
              <a:off x="4709" y="2483"/>
              <a:ext cx="178" cy="198"/>
            </a:xfrm>
            <a:custGeom>
              <a:avLst/>
              <a:gdLst>
                <a:gd name="T0" fmla="*/ 8 w 20628"/>
                <a:gd name="T1" fmla="*/ 0 h 21582"/>
                <a:gd name="T2" fmla="*/ 178 w 20628"/>
                <a:gd name="T3" fmla="*/ 139 h 21582"/>
                <a:gd name="T4" fmla="*/ 0 w 20628"/>
                <a:gd name="T5" fmla="*/ 198 h 21582"/>
                <a:gd name="T6" fmla="*/ 0 60000 65536"/>
                <a:gd name="T7" fmla="*/ 0 60000 65536"/>
                <a:gd name="T8" fmla="*/ 0 60000 65536"/>
                <a:gd name="T9" fmla="*/ 0 w 20628"/>
                <a:gd name="T10" fmla="*/ 0 h 21582"/>
                <a:gd name="T11" fmla="*/ 20628 w 20628"/>
                <a:gd name="T12" fmla="*/ 21582 h 21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28" h="21582" fill="none" extrusionOk="0">
                  <a:moveTo>
                    <a:pt x="887" y="0"/>
                  </a:moveTo>
                  <a:cubicBezTo>
                    <a:pt x="10014" y="375"/>
                    <a:pt x="17917" y="6451"/>
                    <a:pt x="20627" y="15174"/>
                  </a:cubicBezTo>
                </a:path>
                <a:path w="20628" h="21582" stroke="0" extrusionOk="0">
                  <a:moveTo>
                    <a:pt x="887" y="0"/>
                  </a:moveTo>
                  <a:cubicBezTo>
                    <a:pt x="10014" y="375"/>
                    <a:pt x="17917" y="6451"/>
                    <a:pt x="20627" y="15174"/>
                  </a:cubicBezTo>
                  <a:lnTo>
                    <a:pt x="0" y="2158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9" name="Arc 36"/>
            <p:cNvSpPr>
              <a:spLocks/>
            </p:cNvSpPr>
            <p:nvPr/>
          </p:nvSpPr>
          <p:spPr bwMode="auto">
            <a:xfrm rot="6577464">
              <a:off x="4802" y="2261"/>
              <a:ext cx="193" cy="203"/>
            </a:xfrm>
            <a:custGeom>
              <a:avLst/>
              <a:gdLst>
                <a:gd name="T0" fmla="*/ 7 w 20628"/>
                <a:gd name="T1" fmla="*/ 0 h 21585"/>
                <a:gd name="T2" fmla="*/ 193 w 20628"/>
                <a:gd name="T3" fmla="*/ 143 h 21585"/>
                <a:gd name="T4" fmla="*/ 0 w 20628"/>
                <a:gd name="T5" fmla="*/ 203 h 21585"/>
                <a:gd name="T6" fmla="*/ 0 60000 65536"/>
                <a:gd name="T7" fmla="*/ 0 60000 65536"/>
                <a:gd name="T8" fmla="*/ 0 60000 65536"/>
                <a:gd name="T9" fmla="*/ 0 w 20628"/>
                <a:gd name="T10" fmla="*/ 0 h 21585"/>
                <a:gd name="T11" fmla="*/ 20628 w 20628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28" h="21585" fill="none" extrusionOk="0">
                  <a:moveTo>
                    <a:pt x="792" y="-1"/>
                  </a:moveTo>
                  <a:cubicBezTo>
                    <a:pt x="9955" y="335"/>
                    <a:pt x="17907" y="6420"/>
                    <a:pt x="20627" y="15177"/>
                  </a:cubicBezTo>
                </a:path>
                <a:path w="20628" h="21585" stroke="0" extrusionOk="0">
                  <a:moveTo>
                    <a:pt x="792" y="-1"/>
                  </a:moveTo>
                  <a:cubicBezTo>
                    <a:pt x="9955" y="335"/>
                    <a:pt x="17907" y="6420"/>
                    <a:pt x="20627" y="15177"/>
                  </a:cubicBezTo>
                  <a:lnTo>
                    <a:pt x="0" y="2158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50" name="Arc 37"/>
            <p:cNvSpPr>
              <a:spLocks/>
            </p:cNvSpPr>
            <p:nvPr/>
          </p:nvSpPr>
          <p:spPr bwMode="auto">
            <a:xfrm rot="18681101" flipH="1">
              <a:off x="5217" y="2484"/>
              <a:ext cx="187" cy="197"/>
            </a:xfrm>
            <a:custGeom>
              <a:avLst/>
              <a:gdLst>
                <a:gd name="T0" fmla="*/ 10 w 20628"/>
                <a:gd name="T1" fmla="*/ 0 h 21570"/>
                <a:gd name="T2" fmla="*/ 187 w 20628"/>
                <a:gd name="T3" fmla="*/ 138 h 21570"/>
                <a:gd name="T4" fmla="*/ 0 w 20628"/>
                <a:gd name="T5" fmla="*/ 197 h 21570"/>
                <a:gd name="T6" fmla="*/ 0 60000 65536"/>
                <a:gd name="T7" fmla="*/ 0 60000 65536"/>
                <a:gd name="T8" fmla="*/ 0 60000 65536"/>
                <a:gd name="T9" fmla="*/ 0 w 20628"/>
                <a:gd name="T10" fmla="*/ 0 h 21570"/>
                <a:gd name="T11" fmla="*/ 20628 w 20628"/>
                <a:gd name="T12" fmla="*/ 21570 h 21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28" h="21570" fill="none" extrusionOk="0">
                  <a:moveTo>
                    <a:pt x="1136" y="-1"/>
                  </a:moveTo>
                  <a:cubicBezTo>
                    <a:pt x="10166" y="475"/>
                    <a:pt x="17944" y="6526"/>
                    <a:pt x="20627" y="15162"/>
                  </a:cubicBezTo>
                </a:path>
                <a:path w="20628" h="21570" stroke="0" extrusionOk="0">
                  <a:moveTo>
                    <a:pt x="1136" y="-1"/>
                  </a:moveTo>
                  <a:cubicBezTo>
                    <a:pt x="10166" y="475"/>
                    <a:pt x="17944" y="6526"/>
                    <a:pt x="20627" y="15162"/>
                  </a:cubicBezTo>
                  <a:lnTo>
                    <a:pt x="0" y="2157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51" name="Arc 38"/>
            <p:cNvSpPr>
              <a:spLocks/>
            </p:cNvSpPr>
            <p:nvPr/>
          </p:nvSpPr>
          <p:spPr bwMode="auto">
            <a:xfrm rot="6577464" flipH="1" flipV="1">
              <a:off x="5105" y="2664"/>
              <a:ext cx="193" cy="202"/>
            </a:xfrm>
            <a:custGeom>
              <a:avLst/>
              <a:gdLst>
                <a:gd name="T0" fmla="*/ 11 w 20628"/>
                <a:gd name="T1" fmla="*/ 0 h 21570"/>
                <a:gd name="T2" fmla="*/ 193 w 20628"/>
                <a:gd name="T3" fmla="*/ 142 h 21570"/>
                <a:gd name="T4" fmla="*/ 0 w 20628"/>
                <a:gd name="T5" fmla="*/ 202 h 21570"/>
                <a:gd name="T6" fmla="*/ 0 60000 65536"/>
                <a:gd name="T7" fmla="*/ 0 60000 65536"/>
                <a:gd name="T8" fmla="*/ 0 60000 65536"/>
                <a:gd name="T9" fmla="*/ 0 w 20628"/>
                <a:gd name="T10" fmla="*/ 0 h 21570"/>
                <a:gd name="T11" fmla="*/ 20628 w 20628"/>
                <a:gd name="T12" fmla="*/ 21570 h 21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28" h="21570" fill="none" extrusionOk="0">
                  <a:moveTo>
                    <a:pt x="1136" y="-1"/>
                  </a:moveTo>
                  <a:cubicBezTo>
                    <a:pt x="10166" y="475"/>
                    <a:pt x="17944" y="6526"/>
                    <a:pt x="20627" y="15162"/>
                  </a:cubicBezTo>
                </a:path>
                <a:path w="20628" h="21570" stroke="0" extrusionOk="0">
                  <a:moveTo>
                    <a:pt x="1136" y="-1"/>
                  </a:moveTo>
                  <a:cubicBezTo>
                    <a:pt x="10166" y="475"/>
                    <a:pt x="17944" y="6526"/>
                    <a:pt x="20627" y="15162"/>
                  </a:cubicBezTo>
                  <a:lnTo>
                    <a:pt x="0" y="2157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52" name="Arc 39"/>
            <p:cNvSpPr>
              <a:spLocks/>
            </p:cNvSpPr>
            <p:nvPr/>
          </p:nvSpPr>
          <p:spPr bwMode="auto">
            <a:xfrm rot="-620050" flipH="1" flipV="1">
              <a:off x="5069" y="2235"/>
              <a:ext cx="190" cy="217"/>
            </a:xfrm>
            <a:custGeom>
              <a:avLst/>
              <a:gdLst>
                <a:gd name="T0" fmla="*/ 0 w 20803"/>
                <a:gd name="T1" fmla="*/ 0 h 21600"/>
                <a:gd name="T2" fmla="*/ 190 w 20803"/>
                <a:gd name="T3" fmla="*/ 153 h 21600"/>
                <a:gd name="T4" fmla="*/ 2 w 20803"/>
                <a:gd name="T5" fmla="*/ 217 h 21600"/>
                <a:gd name="T6" fmla="*/ 0 60000 65536"/>
                <a:gd name="T7" fmla="*/ 0 60000 65536"/>
                <a:gd name="T8" fmla="*/ 0 60000 65536"/>
                <a:gd name="T9" fmla="*/ 0 w 20803"/>
                <a:gd name="T10" fmla="*/ 0 h 21600"/>
                <a:gd name="T11" fmla="*/ 20803 w 2080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03" h="21600" fill="none" extrusionOk="0">
                  <a:moveTo>
                    <a:pt x="-1" y="0"/>
                  </a:moveTo>
                  <a:cubicBezTo>
                    <a:pt x="58" y="0"/>
                    <a:pt x="116" y="-1"/>
                    <a:pt x="175" y="0"/>
                  </a:cubicBezTo>
                  <a:cubicBezTo>
                    <a:pt x="9635" y="0"/>
                    <a:pt x="17995" y="6157"/>
                    <a:pt x="20802" y="15192"/>
                  </a:cubicBezTo>
                </a:path>
                <a:path w="20803" h="21600" stroke="0" extrusionOk="0">
                  <a:moveTo>
                    <a:pt x="-1" y="0"/>
                  </a:moveTo>
                  <a:cubicBezTo>
                    <a:pt x="58" y="0"/>
                    <a:pt x="116" y="-1"/>
                    <a:pt x="175" y="0"/>
                  </a:cubicBezTo>
                  <a:cubicBezTo>
                    <a:pt x="9635" y="0"/>
                    <a:pt x="17995" y="6157"/>
                    <a:pt x="20802" y="15192"/>
                  </a:cubicBezTo>
                  <a:lnTo>
                    <a:pt x="175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53" name="Arc 40"/>
            <p:cNvSpPr>
              <a:spLocks/>
            </p:cNvSpPr>
            <p:nvPr/>
          </p:nvSpPr>
          <p:spPr bwMode="auto">
            <a:xfrm rot="-620050">
              <a:off x="4846" y="2678"/>
              <a:ext cx="189" cy="209"/>
            </a:xfrm>
            <a:custGeom>
              <a:avLst/>
              <a:gdLst>
                <a:gd name="T0" fmla="*/ 8 w 20806"/>
                <a:gd name="T1" fmla="*/ 0 h 21582"/>
                <a:gd name="T2" fmla="*/ 189 w 20806"/>
                <a:gd name="T3" fmla="*/ 153 h 21582"/>
                <a:gd name="T4" fmla="*/ 0 w 20806"/>
                <a:gd name="T5" fmla="*/ 209 h 21582"/>
                <a:gd name="T6" fmla="*/ 0 60000 65536"/>
                <a:gd name="T7" fmla="*/ 0 60000 65536"/>
                <a:gd name="T8" fmla="*/ 0 60000 65536"/>
                <a:gd name="T9" fmla="*/ 0 w 20806"/>
                <a:gd name="T10" fmla="*/ 0 h 21582"/>
                <a:gd name="T11" fmla="*/ 20806 w 20806"/>
                <a:gd name="T12" fmla="*/ 21582 h 21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06" h="21582" fill="none" extrusionOk="0">
                  <a:moveTo>
                    <a:pt x="878" y="-1"/>
                  </a:moveTo>
                  <a:cubicBezTo>
                    <a:pt x="10239" y="380"/>
                    <a:pt x="18288" y="6753"/>
                    <a:pt x="20805" y="15779"/>
                  </a:cubicBezTo>
                </a:path>
                <a:path w="20806" h="21582" stroke="0" extrusionOk="0">
                  <a:moveTo>
                    <a:pt x="878" y="-1"/>
                  </a:moveTo>
                  <a:cubicBezTo>
                    <a:pt x="10239" y="380"/>
                    <a:pt x="18288" y="6753"/>
                    <a:pt x="20805" y="15779"/>
                  </a:cubicBezTo>
                  <a:lnTo>
                    <a:pt x="0" y="2158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54" name="Text Box 41"/>
            <p:cNvSpPr txBox="1">
              <a:spLocks noChangeArrowheads="1"/>
            </p:cNvSpPr>
            <p:nvPr/>
          </p:nvSpPr>
          <p:spPr bwMode="auto">
            <a:xfrm>
              <a:off x="4608" y="2640"/>
              <a:ext cx="17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S</a:t>
              </a:r>
            </a:p>
          </p:txBody>
        </p:sp>
        <p:sp>
          <p:nvSpPr>
            <p:cNvPr id="68655" name="Text Box 42"/>
            <p:cNvSpPr txBox="1">
              <a:spLocks noChangeArrowheads="1"/>
            </p:cNvSpPr>
            <p:nvPr/>
          </p:nvSpPr>
          <p:spPr bwMode="auto">
            <a:xfrm>
              <a:off x="5280" y="2640"/>
              <a:ext cx="17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S</a:t>
              </a:r>
            </a:p>
          </p:txBody>
        </p:sp>
        <p:sp>
          <p:nvSpPr>
            <p:cNvPr id="68656" name="Text Box 43"/>
            <p:cNvSpPr txBox="1">
              <a:spLocks noChangeArrowheads="1"/>
            </p:cNvSpPr>
            <p:nvPr/>
          </p:nvSpPr>
          <p:spPr bwMode="auto">
            <a:xfrm>
              <a:off x="4944" y="2064"/>
              <a:ext cx="17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S</a:t>
              </a:r>
            </a:p>
          </p:txBody>
        </p:sp>
        <p:sp>
          <p:nvSpPr>
            <p:cNvPr id="68657" name="Text Box 44"/>
            <p:cNvSpPr txBox="1">
              <a:spLocks noChangeArrowheads="1"/>
            </p:cNvSpPr>
            <p:nvPr/>
          </p:nvSpPr>
          <p:spPr bwMode="auto">
            <a:xfrm>
              <a:off x="4608" y="2256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N</a:t>
              </a:r>
            </a:p>
          </p:txBody>
        </p:sp>
        <p:sp>
          <p:nvSpPr>
            <p:cNvPr id="68658" name="Text Box 45"/>
            <p:cNvSpPr txBox="1">
              <a:spLocks noChangeArrowheads="1"/>
            </p:cNvSpPr>
            <p:nvPr/>
          </p:nvSpPr>
          <p:spPr bwMode="auto">
            <a:xfrm>
              <a:off x="5280" y="2256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N</a:t>
              </a:r>
            </a:p>
          </p:txBody>
        </p:sp>
      </p:grpSp>
      <p:grpSp>
        <p:nvGrpSpPr>
          <p:cNvPr id="68615" name="Group 46"/>
          <p:cNvGrpSpPr>
            <a:grpSpLocks/>
          </p:cNvGrpSpPr>
          <p:nvPr/>
        </p:nvGrpSpPr>
        <p:grpSpPr bwMode="auto">
          <a:xfrm>
            <a:off x="5715000" y="1219200"/>
            <a:ext cx="2971800" cy="2895600"/>
            <a:chOff x="3120" y="1200"/>
            <a:chExt cx="2112" cy="1728"/>
          </a:xfrm>
        </p:grpSpPr>
        <p:sp>
          <p:nvSpPr>
            <p:cNvPr id="68616" name="AutoShape 47"/>
            <p:cNvSpPr>
              <a:spLocks noChangeArrowheads="1"/>
            </p:cNvSpPr>
            <p:nvPr/>
          </p:nvSpPr>
          <p:spPr bwMode="auto">
            <a:xfrm rot="9480000">
              <a:off x="3530" y="1200"/>
              <a:ext cx="738" cy="593"/>
            </a:xfrm>
            <a:custGeom>
              <a:avLst/>
              <a:gdLst>
                <a:gd name="T0" fmla="*/ 369 w 21600"/>
                <a:gd name="T1" fmla="*/ 0 h 21600"/>
                <a:gd name="T2" fmla="*/ 234 w 21600"/>
                <a:gd name="T3" fmla="*/ 60 h 21600"/>
                <a:gd name="T4" fmla="*/ 369 w 21600"/>
                <a:gd name="T5" fmla="*/ 73 h 21600"/>
                <a:gd name="T6" fmla="*/ 504 w 21600"/>
                <a:gd name="T7" fmla="*/ 6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66 w 21600"/>
                <a:gd name="T13" fmla="*/ 0 h 21600"/>
                <a:gd name="T14" fmla="*/ 17034 w 21600"/>
                <a:gd name="T15" fmla="*/ 4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406" y="3418"/>
                  </a:moveTo>
                  <a:cubicBezTo>
                    <a:pt x="8470" y="2929"/>
                    <a:pt x="9628" y="2675"/>
                    <a:pt x="10800" y="2676"/>
                  </a:cubicBezTo>
                  <a:cubicBezTo>
                    <a:pt x="11971" y="2676"/>
                    <a:pt x="13129" y="2929"/>
                    <a:pt x="14193" y="3418"/>
                  </a:cubicBezTo>
                  <a:lnTo>
                    <a:pt x="15311" y="987"/>
                  </a:lnTo>
                  <a:cubicBezTo>
                    <a:pt x="13896" y="336"/>
                    <a:pt x="12357" y="-1"/>
                    <a:pt x="10799" y="0"/>
                  </a:cubicBezTo>
                  <a:cubicBezTo>
                    <a:pt x="9242" y="0"/>
                    <a:pt x="7703" y="336"/>
                    <a:pt x="6288" y="987"/>
                  </a:cubicBez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17" name="AutoShape 48"/>
            <p:cNvSpPr>
              <a:spLocks noChangeArrowheads="1"/>
            </p:cNvSpPr>
            <p:nvPr/>
          </p:nvSpPr>
          <p:spPr bwMode="auto">
            <a:xfrm rot="-1320000">
              <a:off x="4087" y="2333"/>
              <a:ext cx="737" cy="593"/>
            </a:xfrm>
            <a:custGeom>
              <a:avLst/>
              <a:gdLst>
                <a:gd name="T0" fmla="*/ 369 w 21600"/>
                <a:gd name="T1" fmla="*/ 0 h 21600"/>
                <a:gd name="T2" fmla="*/ 234 w 21600"/>
                <a:gd name="T3" fmla="*/ 60 h 21600"/>
                <a:gd name="T4" fmla="*/ 369 w 21600"/>
                <a:gd name="T5" fmla="*/ 73 h 21600"/>
                <a:gd name="T6" fmla="*/ 503 w 21600"/>
                <a:gd name="T7" fmla="*/ 6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2 w 21600"/>
                <a:gd name="T13" fmla="*/ 0 h 21600"/>
                <a:gd name="T14" fmla="*/ 17028 w 21600"/>
                <a:gd name="T15" fmla="*/ 4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406" y="3418"/>
                  </a:moveTo>
                  <a:cubicBezTo>
                    <a:pt x="8470" y="2929"/>
                    <a:pt x="9628" y="2675"/>
                    <a:pt x="10800" y="2676"/>
                  </a:cubicBezTo>
                  <a:cubicBezTo>
                    <a:pt x="11971" y="2676"/>
                    <a:pt x="13129" y="2929"/>
                    <a:pt x="14193" y="3418"/>
                  </a:cubicBezTo>
                  <a:lnTo>
                    <a:pt x="15311" y="987"/>
                  </a:lnTo>
                  <a:cubicBezTo>
                    <a:pt x="13896" y="336"/>
                    <a:pt x="12357" y="-1"/>
                    <a:pt x="10799" y="0"/>
                  </a:cubicBezTo>
                  <a:cubicBezTo>
                    <a:pt x="9242" y="0"/>
                    <a:pt x="7703" y="336"/>
                    <a:pt x="6288" y="987"/>
                  </a:cubicBez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18" name="AutoShape 49"/>
            <p:cNvSpPr>
              <a:spLocks noChangeArrowheads="1"/>
            </p:cNvSpPr>
            <p:nvPr/>
          </p:nvSpPr>
          <p:spPr bwMode="auto">
            <a:xfrm rot="-6720000">
              <a:off x="4568" y="1479"/>
              <a:ext cx="611" cy="716"/>
            </a:xfrm>
            <a:custGeom>
              <a:avLst/>
              <a:gdLst>
                <a:gd name="T0" fmla="*/ 306 w 21600"/>
                <a:gd name="T1" fmla="*/ 0 h 21600"/>
                <a:gd name="T2" fmla="*/ 194 w 21600"/>
                <a:gd name="T3" fmla="*/ 73 h 21600"/>
                <a:gd name="T4" fmla="*/ 306 w 21600"/>
                <a:gd name="T5" fmla="*/ 89 h 21600"/>
                <a:gd name="T6" fmla="*/ 417 w 21600"/>
                <a:gd name="T7" fmla="*/ 7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60 w 21600"/>
                <a:gd name="T13" fmla="*/ 0 h 21600"/>
                <a:gd name="T14" fmla="*/ 17040 w 21600"/>
                <a:gd name="T15" fmla="*/ 41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406" y="3418"/>
                  </a:moveTo>
                  <a:cubicBezTo>
                    <a:pt x="8470" y="2929"/>
                    <a:pt x="9628" y="2675"/>
                    <a:pt x="10800" y="2676"/>
                  </a:cubicBezTo>
                  <a:cubicBezTo>
                    <a:pt x="11971" y="2676"/>
                    <a:pt x="13129" y="2929"/>
                    <a:pt x="14193" y="3418"/>
                  </a:cubicBezTo>
                  <a:lnTo>
                    <a:pt x="15311" y="987"/>
                  </a:lnTo>
                  <a:cubicBezTo>
                    <a:pt x="13896" y="336"/>
                    <a:pt x="12357" y="-1"/>
                    <a:pt x="10799" y="0"/>
                  </a:cubicBezTo>
                  <a:cubicBezTo>
                    <a:pt x="9242" y="0"/>
                    <a:pt x="7703" y="336"/>
                    <a:pt x="6288" y="987"/>
                  </a:cubicBez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19" name="AutoShape 50"/>
            <p:cNvSpPr>
              <a:spLocks noChangeArrowheads="1"/>
            </p:cNvSpPr>
            <p:nvPr/>
          </p:nvSpPr>
          <p:spPr bwMode="auto">
            <a:xfrm rot="1380000">
              <a:off x="3496" y="2335"/>
              <a:ext cx="738" cy="593"/>
            </a:xfrm>
            <a:custGeom>
              <a:avLst/>
              <a:gdLst>
                <a:gd name="T0" fmla="*/ 369 w 21600"/>
                <a:gd name="T1" fmla="*/ 0 h 21600"/>
                <a:gd name="T2" fmla="*/ 234 w 21600"/>
                <a:gd name="T3" fmla="*/ 60 h 21600"/>
                <a:gd name="T4" fmla="*/ 369 w 21600"/>
                <a:gd name="T5" fmla="*/ 73 h 21600"/>
                <a:gd name="T6" fmla="*/ 504 w 21600"/>
                <a:gd name="T7" fmla="*/ 6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66 w 21600"/>
                <a:gd name="T13" fmla="*/ 0 h 21600"/>
                <a:gd name="T14" fmla="*/ 17034 w 21600"/>
                <a:gd name="T15" fmla="*/ 4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406" y="3418"/>
                  </a:moveTo>
                  <a:cubicBezTo>
                    <a:pt x="8470" y="2929"/>
                    <a:pt x="9628" y="2675"/>
                    <a:pt x="10800" y="2676"/>
                  </a:cubicBezTo>
                  <a:cubicBezTo>
                    <a:pt x="11971" y="2676"/>
                    <a:pt x="13129" y="2929"/>
                    <a:pt x="14193" y="3418"/>
                  </a:cubicBezTo>
                  <a:lnTo>
                    <a:pt x="15311" y="987"/>
                  </a:lnTo>
                  <a:cubicBezTo>
                    <a:pt x="13896" y="336"/>
                    <a:pt x="12357" y="-1"/>
                    <a:pt x="10799" y="0"/>
                  </a:cubicBezTo>
                  <a:cubicBezTo>
                    <a:pt x="9242" y="0"/>
                    <a:pt x="7703" y="336"/>
                    <a:pt x="6288" y="987"/>
                  </a:cubicBez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0" name="AutoShape 51"/>
            <p:cNvSpPr>
              <a:spLocks noChangeArrowheads="1"/>
            </p:cNvSpPr>
            <p:nvPr/>
          </p:nvSpPr>
          <p:spPr bwMode="auto">
            <a:xfrm rot="-4020000">
              <a:off x="4567" y="1943"/>
              <a:ext cx="610" cy="716"/>
            </a:xfrm>
            <a:custGeom>
              <a:avLst/>
              <a:gdLst>
                <a:gd name="T0" fmla="*/ 305 w 21600"/>
                <a:gd name="T1" fmla="*/ 0 h 21600"/>
                <a:gd name="T2" fmla="*/ 193 w 21600"/>
                <a:gd name="T3" fmla="*/ 73 h 21600"/>
                <a:gd name="T4" fmla="*/ 305 w 21600"/>
                <a:gd name="T5" fmla="*/ 89 h 21600"/>
                <a:gd name="T6" fmla="*/ 417 w 21600"/>
                <a:gd name="T7" fmla="*/ 7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68 w 21600"/>
                <a:gd name="T13" fmla="*/ 0 h 21600"/>
                <a:gd name="T14" fmla="*/ 17032 w 21600"/>
                <a:gd name="T15" fmla="*/ 41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406" y="3418"/>
                  </a:moveTo>
                  <a:cubicBezTo>
                    <a:pt x="8470" y="2929"/>
                    <a:pt x="9628" y="2675"/>
                    <a:pt x="10800" y="2676"/>
                  </a:cubicBezTo>
                  <a:cubicBezTo>
                    <a:pt x="11971" y="2676"/>
                    <a:pt x="13129" y="2929"/>
                    <a:pt x="14193" y="3418"/>
                  </a:cubicBezTo>
                  <a:lnTo>
                    <a:pt x="15311" y="987"/>
                  </a:lnTo>
                  <a:cubicBezTo>
                    <a:pt x="13896" y="336"/>
                    <a:pt x="12357" y="-1"/>
                    <a:pt x="10799" y="0"/>
                  </a:cubicBezTo>
                  <a:cubicBezTo>
                    <a:pt x="9242" y="0"/>
                    <a:pt x="7703" y="336"/>
                    <a:pt x="6288" y="987"/>
                  </a:cubicBez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1" name="AutoShape 52"/>
            <p:cNvSpPr>
              <a:spLocks noChangeArrowheads="1"/>
            </p:cNvSpPr>
            <p:nvPr/>
          </p:nvSpPr>
          <p:spPr bwMode="auto">
            <a:xfrm rot="-9420000">
              <a:off x="4098" y="1206"/>
              <a:ext cx="738" cy="593"/>
            </a:xfrm>
            <a:custGeom>
              <a:avLst/>
              <a:gdLst>
                <a:gd name="T0" fmla="*/ 369 w 21600"/>
                <a:gd name="T1" fmla="*/ 0 h 21600"/>
                <a:gd name="T2" fmla="*/ 234 w 21600"/>
                <a:gd name="T3" fmla="*/ 60 h 21600"/>
                <a:gd name="T4" fmla="*/ 369 w 21600"/>
                <a:gd name="T5" fmla="*/ 73 h 21600"/>
                <a:gd name="T6" fmla="*/ 504 w 21600"/>
                <a:gd name="T7" fmla="*/ 6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66 w 21600"/>
                <a:gd name="T13" fmla="*/ 0 h 21600"/>
                <a:gd name="T14" fmla="*/ 17034 w 21600"/>
                <a:gd name="T15" fmla="*/ 4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406" y="3418"/>
                  </a:moveTo>
                  <a:cubicBezTo>
                    <a:pt x="8470" y="2929"/>
                    <a:pt x="9628" y="2675"/>
                    <a:pt x="10800" y="2676"/>
                  </a:cubicBezTo>
                  <a:cubicBezTo>
                    <a:pt x="11971" y="2676"/>
                    <a:pt x="13129" y="2929"/>
                    <a:pt x="14193" y="3418"/>
                  </a:cubicBezTo>
                  <a:lnTo>
                    <a:pt x="15311" y="987"/>
                  </a:lnTo>
                  <a:cubicBezTo>
                    <a:pt x="13896" y="336"/>
                    <a:pt x="12357" y="-1"/>
                    <a:pt x="10799" y="0"/>
                  </a:cubicBezTo>
                  <a:cubicBezTo>
                    <a:pt x="9242" y="0"/>
                    <a:pt x="7703" y="336"/>
                    <a:pt x="6288" y="987"/>
                  </a:cubicBez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2" name="AutoShape 53"/>
            <p:cNvSpPr>
              <a:spLocks noChangeArrowheads="1"/>
            </p:cNvSpPr>
            <p:nvPr/>
          </p:nvSpPr>
          <p:spPr bwMode="auto">
            <a:xfrm rot="6780000">
              <a:off x="3181" y="1473"/>
              <a:ext cx="611" cy="716"/>
            </a:xfrm>
            <a:custGeom>
              <a:avLst/>
              <a:gdLst>
                <a:gd name="T0" fmla="*/ 306 w 21600"/>
                <a:gd name="T1" fmla="*/ 0 h 21600"/>
                <a:gd name="T2" fmla="*/ 194 w 21600"/>
                <a:gd name="T3" fmla="*/ 73 h 21600"/>
                <a:gd name="T4" fmla="*/ 306 w 21600"/>
                <a:gd name="T5" fmla="*/ 89 h 21600"/>
                <a:gd name="T6" fmla="*/ 417 w 21600"/>
                <a:gd name="T7" fmla="*/ 7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60 w 21600"/>
                <a:gd name="T13" fmla="*/ 0 h 21600"/>
                <a:gd name="T14" fmla="*/ 17040 w 21600"/>
                <a:gd name="T15" fmla="*/ 41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406" y="3418"/>
                  </a:moveTo>
                  <a:cubicBezTo>
                    <a:pt x="8470" y="2929"/>
                    <a:pt x="9628" y="2675"/>
                    <a:pt x="10800" y="2676"/>
                  </a:cubicBezTo>
                  <a:cubicBezTo>
                    <a:pt x="11971" y="2676"/>
                    <a:pt x="13129" y="2929"/>
                    <a:pt x="14193" y="3418"/>
                  </a:cubicBezTo>
                  <a:lnTo>
                    <a:pt x="15311" y="987"/>
                  </a:lnTo>
                  <a:cubicBezTo>
                    <a:pt x="13896" y="336"/>
                    <a:pt x="12357" y="-1"/>
                    <a:pt x="10799" y="0"/>
                  </a:cubicBezTo>
                  <a:cubicBezTo>
                    <a:pt x="9242" y="0"/>
                    <a:pt x="7703" y="336"/>
                    <a:pt x="6288" y="987"/>
                  </a:cubicBez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3" name="AutoShape 54"/>
            <p:cNvSpPr>
              <a:spLocks noChangeArrowheads="1"/>
            </p:cNvSpPr>
            <p:nvPr/>
          </p:nvSpPr>
          <p:spPr bwMode="auto">
            <a:xfrm rot="4080000">
              <a:off x="3173" y="1943"/>
              <a:ext cx="610" cy="716"/>
            </a:xfrm>
            <a:custGeom>
              <a:avLst/>
              <a:gdLst>
                <a:gd name="T0" fmla="*/ 305 w 21600"/>
                <a:gd name="T1" fmla="*/ 0 h 21600"/>
                <a:gd name="T2" fmla="*/ 193 w 21600"/>
                <a:gd name="T3" fmla="*/ 73 h 21600"/>
                <a:gd name="T4" fmla="*/ 305 w 21600"/>
                <a:gd name="T5" fmla="*/ 89 h 21600"/>
                <a:gd name="T6" fmla="*/ 417 w 21600"/>
                <a:gd name="T7" fmla="*/ 7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68 w 21600"/>
                <a:gd name="T13" fmla="*/ 0 h 21600"/>
                <a:gd name="T14" fmla="*/ 17032 w 21600"/>
                <a:gd name="T15" fmla="*/ 41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406" y="3418"/>
                  </a:moveTo>
                  <a:cubicBezTo>
                    <a:pt x="8470" y="2929"/>
                    <a:pt x="9628" y="2675"/>
                    <a:pt x="10800" y="2676"/>
                  </a:cubicBezTo>
                  <a:cubicBezTo>
                    <a:pt x="11971" y="2676"/>
                    <a:pt x="13129" y="2929"/>
                    <a:pt x="14193" y="3418"/>
                  </a:cubicBezTo>
                  <a:lnTo>
                    <a:pt x="15311" y="987"/>
                  </a:lnTo>
                  <a:cubicBezTo>
                    <a:pt x="13896" y="336"/>
                    <a:pt x="12357" y="-1"/>
                    <a:pt x="10799" y="0"/>
                  </a:cubicBezTo>
                  <a:cubicBezTo>
                    <a:pt x="9242" y="0"/>
                    <a:pt x="7703" y="336"/>
                    <a:pt x="6288" y="987"/>
                  </a:cubicBez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4" name="Arc 55"/>
            <p:cNvSpPr>
              <a:spLocks/>
            </p:cNvSpPr>
            <p:nvPr/>
          </p:nvSpPr>
          <p:spPr bwMode="auto">
            <a:xfrm rot="20280000" flipV="1">
              <a:off x="3753" y="1962"/>
              <a:ext cx="159" cy="193"/>
            </a:xfrm>
            <a:custGeom>
              <a:avLst/>
              <a:gdLst>
                <a:gd name="T0" fmla="*/ 0 w 21600"/>
                <a:gd name="T1" fmla="*/ 0 h 38848"/>
                <a:gd name="T2" fmla="*/ 96 w 21600"/>
                <a:gd name="T3" fmla="*/ 193 h 38848"/>
                <a:gd name="T4" fmla="*/ 0 w 21600"/>
                <a:gd name="T5" fmla="*/ 107 h 388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48"/>
                <a:gd name="T11" fmla="*/ 21600 w 21600"/>
                <a:gd name="T12" fmla="*/ 38848 h 388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4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</a:path>
                <a:path w="21600" h="3884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5" name="Arc 56"/>
            <p:cNvSpPr>
              <a:spLocks/>
            </p:cNvSpPr>
            <p:nvPr/>
          </p:nvSpPr>
          <p:spPr bwMode="auto">
            <a:xfrm rot="17580000" flipV="1">
              <a:off x="3855" y="2137"/>
              <a:ext cx="131" cy="234"/>
            </a:xfrm>
            <a:custGeom>
              <a:avLst/>
              <a:gdLst>
                <a:gd name="T0" fmla="*/ 0 w 21600"/>
                <a:gd name="T1" fmla="*/ 0 h 38848"/>
                <a:gd name="T2" fmla="*/ 79 w 21600"/>
                <a:gd name="T3" fmla="*/ 234 h 38848"/>
                <a:gd name="T4" fmla="*/ 0 w 21600"/>
                <a:gd name="T5" fmla="*/ 130 h 388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48"/>
                <a:gd name="T11" fmla="*/ 21600 w 21600"/>
                <a:gd name="T12" fmla="*/ 38848 h 388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4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</a:path>
                <a:path w="21600" h="3884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6" name="Arc 57"/>
            <p:cNvSpPr>
              <a:spLocks/>
            </p:cNvSpPr>
            <p:nvPr/>
          </p:nvSpPr>
          <p:spPr bwMode="auto">
            <a:xfrm rot="14880000" flipV="1">
              <a:off x="4077" y="2226"/>
              <a:ext cx="132" cy="234"/>
            </a:xfrm>
            <a:custGeom>
              <a:avLst/>
              <a:gdLst>
                <a:gd name="T0" fmla="*/ 0 w 21600"/>
                <a:gd name="T1" fmla="*/ 0 h 38848"/>
                <a:gd name="T2" fmla="*/ 79 w 21600"/>
                <a:gd name="T3" fmla="*/ 234 h 38848"/>
                <a:gd name="T4" fmla="*/ 0 w 21600"/>
                <a:gd name="T5" fmla="*/ 130 h 388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48"/>
                <a:gd name="T11" fmla="*/ 21600 w 21600"/>
                <a:gd name="T12" fmla="*/ 38848 h 388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4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</a:path>
                <a:path w="21600" h="3884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7" name="Arc 58"/>
            <p:cNvSpPr>
              <a:spLocks/>
            </p:cNvSpPr>
            <p:nvPr/>
          </p:nvSpPr>
          <p:spPr bwMode="auto">
            <a:xfrm rot="12180000" flipV="1">
              <a:off x="4333" y="2162"/>
              <a:ext cx="160" cy="194"/>
            </a:xfrm>
            <a:custGeom>
              <a:avLst/>
              <a:gdLst>
                <a:gd name="T0" fmla="*/ 0 w 21600"/>
                <a:gd name="T1" fmla="*/ 0 h 38848"/>
                <a:gd name="T2" fmla="*/ 96 w 21600"/>
                <a:gd name="T3" fmla="*/ 194 h 38848"/>
                <a:gd name="T4" fmla="*/ 0 w 21600"/>
                <a:gd name="T5" fmla="*/ 108 h 388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48"/>
                <a:gd name="T11" fmla="*/ 21600 w 21600"/>
                <a:gd name="T12" fmla="*/ 38848 h 388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4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</a:path>
                <a:path w="21600" h="3884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8" name="Arc 59"/>
            <p:cNvSpPr>
              <a:spLocks/>
            </p:cNvSpPr>
            <p:nvPr/>
          </p:nvSpPr>
          <p:spPr bwMode="auto">
            <a:xfrm rot="9480000" flipV="1">
              <a:off x="4438" y="1983"/>
              <a:ext cx="159" cy="194"/>
            </a:xfrm>
            <a:custGeom>
              <a:avLst/>
              <a:gdLst>
                <a:gd name="T0" fmla="*/ 0 w 21600"/>
                <a:gd name="T1" fmla="*/ 0 h 38848"/>
                <a:gd name="T2" fmla="*/ 96 w 21600"/>
                <a:gd name="T3" fmla="*/ 194 h 38848"/>
                <a:gd name="T4" fmla="*/ 0 w 21600"/>
                <a:gd name="T5" fmla="*/ 108 h 388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48"/>
                <a:gd name="T11" fmla="*/ 21600 w 21600"/>
                <a:gd name="T12" fmla="*/ 38848 h 388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4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</a:path>
                <a:path w="21600" h="3884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9" name="Arc 60"/>
            <p:cNvSpPr>
              <a:spLocks/>
            </p:cNvSpPr>
            <p:nvPr/>
          </p:nvSpPr>
          <p:spPr bwMode="auto">
            <a:xfrm rot="6780000" flipV="1">
              <a:off x="4365" y="1767"/>
              <a:ext cx="132" cy="234"/>
            </a:xfrm>
            <a:custGeom>
              <a:avLst/>
              <a:gdLst>
                <a:gd name="T0" fmla="*/ 0 w 21600"/>
                <a:gd name="T1" fmla="*/ 0 h 38848"/>
                <a:gd name="T2" fmla="*/ 79 w 21600"/>
                <a:gd name="T3" fmla="*/ 234 h 38848"/>
                <a:gd name="T4" fmla="*/ 0 w 21600"/>
                <a:gd name="T5" fmla="*/ 130 h 388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48"/>
                <a:gd name="T11" fmla="*/ 21600 w 21600"/>
                <a:gd name="T12" fmla="*/ 38848 h 388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4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</a:path>
                <a:path w="21600" h="3884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0" name="Arc 61"/>
            <p:cNvSpPr>
              <a:spLocks/>
            </p:cNvSpPr>
            <p:nvPr/>
          </p:nvSpPr>
          <p:spPr bwMode="auto">
            <a:xfrm rot="4080000" flipV="1">
              <a:off x="4126" y="1673"/>
              <a:ext cx="132" cy="234"/>
            </a:xfrm>
            <a:custGeom>
              <a:avLst/>
              <a:gdLst>
                <a:gd name="T0" fmla="*/ 0 w 21600"/>
                <a:gd name="T1" fmla="*/ 0 h 38848"/>
                <a:gd name="T2" fmla="*/ 79 w 21600"/>
                <a:gd name="T3" fmla="*/ 234 h 38848"/>
                <a:gd name="T4" fmla="*/ 0 w 21600"/>
                <a:gd name="T5" fmla="*/ 130 h 388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48"/>
                <a:gd name="T11" fmla="*/ 21600 w 21600"/>
                <a:gd name="T12" fmla="*/ 38848 h 388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4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</a:path>
                <a:path w="21600" h="3884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1" name="Arc 62"/>
            <p:cNvSpPr>
              <a:spLocks/>
            </p:cNvSpPr>
            <p:nvPr/>
          </p:nvSpPr>
          <p:spPr bwMode="auto">
            <a:xfrm rot="1380000" flipV="1">
              <a:off x="3867" y="1769"/>
              <a:ext cx="159" cy="193"/>
            </a:xfrm>
            <a:custGeom>
              <a:avLst/>
              <a:gdLst>
                <a:gd name="T0" fmla="*/ 0 w 21600"/>
                <a:gd name="T1" fmla="*/ 0 h 38848"/>
                <a:gd name="T2" fmla="*/ 96 w 21600"/>
                <a:gd name="T3" fmla="*/ 193 h 38848"/>
                <a:gd name="T4" fmla="*/ 0 w 21600"/>
                <a:gd name="T5" fmla="*/ 107 h 388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848"/>
                <a:gd name="T11" fmla="*/ 21600 w 21600"/>
                <a:gd name="T12" fmla="*/ 38848 h 388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84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</a:path>
                <a:path w="21600" h="3884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79"/>
                    <a:pt x="18416" y="34766"/>
                    <a:pt x="13002" y="388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2" name="Text Box 63"/>
            <p:cNvSpPr txBox="1">
              <a:spLocks noChangeArrowheads="1"/>
            </p:cNvSpPr>
            <p:nvPr/>
          </p:nvSpPr>
          <p:spPr bwMode="auto">
            <a:xfrm>
              <a:off x="3817" y="1562"/>
              <a:ext cx="13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400" b="1"/>
            </a:p>
          </p:txBody>
        </p:sp>
        <p:sp>
          <p:nvSpPr>
            <p:cNvPr id="68633" name="Text Box 64"/>
            <p:cNvSpPr txBox="1">
              <a:spLocks noChangeArrowheads="1"/>
            </p:cNvSpPr>
            <p:nvPr/>
          </p:nvSpPr>
          <p:spPr bwMode="auto">
            <a:xfrm>
              <a:off x="3552" y="1824"/>
              <a:ext cx="22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N</a:t>
              </a:r>
            </a:p>
          </p:txBody>
        </p:sp>
        <p:sp>
          <p:nvSpPr>
            <p:cNvPr id="68634" name="Text Box 65"/>
            <p:cNvSpPr txBox="1">
              <a:spLocks noChangeArrowheads="1"/>
            </p:cNvSpPr>
            <p:nvPr/>
          </p:nvSpPr>
          <p:spPr bwMode="auto">
            <a:xfrm>
              <a:off x="4320" y="1536"/>
              <a:ext cx="22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N</a:t>
              </a:r>
            </a:p>
          </p:txBody>
        </p:sp>
        <p:sp>
          <p:nvSpPr>
            <p:cNvPr id="68635" name="Text Box 66"/>
            <p:cNvSpPr txBox="1">
              <a:spLocks noChangeArrowheads="1"/>
            </p:cNvSpPr>
            <p:nvPr/>
          </p:nvSpPr>
          <p:spPr bwMode="auto">
            <a:xfrm>
              <a:off x="4608" y="2112"/>
              <a:ext cx="22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N</a:t>
              </a:r>
            </a:p>
          </p:txBody>
        </p:sp>
        <p:sp>
          <p:nvSpPr>
            <p:cNvPr id="68636" name="Text Box 67"/>
            <p:cNvSpPr txBox="1">
              <a:spLocks noChangeArrowheads="1"/>
            </p:cNvSpPr>
            <p:nvPr/>
          </p:nvSpPr>
          <p:spPr bwMode="auto">
            <a:xfrm>
              <a:off x="3840" y="2400"/>
              <a:ext cx="22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N</a:t>
              </a:r>
            </a:p>
          </p:txBody>
        </p:sp>
        <p:sp>
          <p:nvSpPr>
            <p:cNvPr id="68637" name="Text Box 68"/>
            <p:cNvSpPr txBox="1">
              <a:spLocks noChangeArrowheads="1"/>
            </p:cNvSpPr>
            <p:nvPr/>
          </p:nvSpPr>
          <p:spPr bwMode="auto">
            <a:xfrm>
              <a:off x="3552" y="2160"/>
              <a:ext cx="2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S</a:t>
              </a:r>
            </a:p>
          </p:txBody>
        </p:sp>
        <p:sp>
          <p:nvSpPr>
            <p:cNvPr id="68638" name="Text Box 69"/>
            <p:cNvSpPr txBox="1">
              <a:spLocks noChangeArrowheads="1"/>
            </p:cNvSpPr>
            <p:nvPr/>
          </p:nvSpPr>
          <p:spPr bwMode="auto">
            <a:xfrm>
              <a:off x="3840" y="1536"/>
              <a:ext cx="2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S</a:t>
              </a:r>
            </a:p>
          </p:txBody>
        </p:sp>
        <p:sp>
          <p:nvSpPr>
            <p:cNvPr id="68639" name="Text Box 70"/>
            <p:cNvSpPr txBox="1">
              <a:spLocks noChangeArrowheads="1"/>
            </p:cNvSpPr>
            <p:nvPr/>
          </p:nvSpPr>
          <p:spPr bwMode="auto">
            <a:xfrm>
              <a:off x="4320" y="2400"/>
              <a:ext cx="2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S</a:t>
              </a:r>
            </a:p>
          </p:txBody>
        </p:sp>
        <p:sp>
          <p:nvSpPr>
            <p:cNvPr id="68640" name="Text Box 71"/>
            <p:cNvSpPr txBox="1">
              <a:spLocks noChangeArrowheads="1"/>
            </p:cNvSpPr>
            <p:nvPr/>
          </p:nvSpPr>
          <p:spPr bwMode="auto">
            <a:xfrm>
              <a:off x="4608" y="1824"/>
              <a:ext cx="2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1"/>
          <p:cNvSpPr>
            <a:spLocks noChangeArrowheads="1"/>
          </p:cNvSpPr>
          <p:nvPr/>
        </p:nvSpPr>
        <p:spPr bwMode="auto">
          <a:xfrm>
            <a:off x="228600" y="9144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 algn="l"/>
            <a:r>
              <a:rPr lang="el-GR" dirty="0">
                <a:solidFill>
                  <a:schemeClr val="tx2"/>
                </a:solidFill>
              </a:rPr>
              <a:t>Κύρια στοιχεία</a:t>
            </a: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Char char="¨"/>
            </a:pP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Δίπολο («</a:t>
            </a:r>
            <a:r>
              <a:rPr lang="el-GR" sz="2000" dirty="0" err="1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καμπτικοί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» μαγνήτες) 		απόκλιση</a:t>
            </a: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None/>
            </a:pPr>
            <a:endParaRPr lang="el-GR" sz="2000" dirty="0">
              <a:solidFill>
                <a:schemeClr val="tx2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Char char="¨"/>
            </a:pP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Τετράπολο (εστιακοί μαγνήτες)		(</a:t>
            </a:r>
            <a:r>
              <a:rPr lang="el-GR" sz="2000" dirty="0" err="1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απο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)εστίαση</a:t>
            </a: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None/>
            </a:pPr>
            <a:endParaRPr lang="el-GR" sz="2000" dirty="0">
              <a:solidFill>
                <a:schemeClr val="tx2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Char char="¨"/>
            </a:pPr>
            <a:r>
              <a:rPr lang="el-GR" sz="2000" dirty="0" err="1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Εξάπολο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 (χρωματικοί μαγνήτες)		χρωματική διόρθωση</a:t>
            </a: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Char char="¨"/>
            </a:pPr>
            <a:endParaRPr lang="el-GR" sz="2000" dirty="0">
              <a:solidFill>
                <a:schemeClr val="tx2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Char char="¨"/>
            </a:pP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Κοιλότητα ραδιοσυχνοτήτων		επιτάχυνση</a:t>
            </a:r>
          </a:p>
          <a:p>
            <a:pPr marL="285750" indent="-285750" algn="l"/>
            <a:r>
              <a:rPr lang="el-GR" dirty="0">
                <a:solidFill>
                  <a:schemeClr val="tx2"/>
                </a:solidFill>
              </a:rPr>
              <a:t>Βοηθητικά στοιχεία</a:t>
            </a: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Char char="¨"/>
            </a:pPr>
            <a:r>
              <a:rPr lang="el-GR" sz="2000" dirty="0" err="1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Εκτροπέας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en-US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kicker)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, διαχωριστής (</a:t>
            </a:r>
            <a:r>
              <a:rPr lang="en-US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septum)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 		εισαγωγή, εξαγωγή</a:t>
            </a: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Char char="¨"/>
            </a:pP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Σωληνοειδές		ελικοειδής τροχιά</a:t>
            </a: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Char char="¨"/>
            </a:pP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Μαγνητικός ενισχυτής (</a:t>
            </a:r>
            <a:r>
              <a:rPr lang="en-US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wiggler)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		ακτινοβολία, </a:t>
            </a: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None/>
            </a:pP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	</a:t>
            </a:r>
            <a:r>
              <a:rPr lang="el-GR" sz="2000" dirty="0" err="1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κυμματιστές</a:t>
            </a:r>
            <a:r>
              <a:rPr lang="en-US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en-US" sz="2000" dirty="0" err="1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undulator</a:t>
            </a:r>
            <a:r>
              <a:rPr lang="en-US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)		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	απόσβεση</a:t>
            </a:r>
          </a:p>
          <a:p>
            <a:pPr marL="685800" lvl="1" indent="-228600" algn="l">
              <a:buClr>
                <a:schemeClr val="accent2"/>
              </a:buClr>
              <a:buFont typeface="Wingdings" pitchFamily="-112" charset="2"/>
              <a:buChar char="¨"/>
            </a:pPr>
            <a:r>
              <a:rPr lang="el-GR" sz="2000" dirty="0" err="1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Πολύπολλο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el-GR" sz="2000" dirty="0" err="1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οκτάπολο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l-GR" sz="2000" dirty="0" err="1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δεκάπολο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l-GR" sz="2000" dirty="0" err="1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κ.ο.κ</a:t>
            </a:r>
            <a:r>
              <a:rPr lang="el-GR" sz="2000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.) 		διόρθωση</a:t>
            </a:r>
          </a:p>
        </p:txBody>
      </p:sp>
      <p:sp>
        <p:nvSpPr>
          <p:cNvPr id="27651" name="Rectangle 2050"/>
          <p:cNvSpPr>
            <a:spLocks noChangeArrowheads="1"/>
          </p:cNvSpPr>
          <p:nvPr/>
        </p:nvSpPr>
        <p:spPr bwMode="auto">
          <a:xfrm>
            <a:off x="30480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>
              <a:buFont typeface="Wingdings" pitchFamily="-112" charset="2"/>
              <a:buNone/>
            </a:pPr>
            <a:r>
              <a:rPr lang="el-GR" sz="4200">
                <a:solidFill>
                  <a:schemeClr val="bg2"/>
                </a:solidFill>
              </a:rPr>
              <a:t>Ηλεκ/ητικά στοιχεία επιταχυντών</a:t>
            </a:r>
            <a:endParaRPr lang="en-US" sz="4200">
              <a:solidFill>
                <a:schemeClr val="bg2"/>
              </a:solidFill>
            </a:endParaRPr>
          </a:p>
        </p:txBody>
      </p:sp>
      <p:sp>
        <p:nvSpPr>
          <p:cNvPr id="27652" name="Line 2053"/>
          <p:cNvSpPr>
            <a:spLocks noChangeShapeType="1"/>
          </p:cNvSpPr>
          <p:nvPr/>
        </p:nvSpPr>
        <p:spPr bwMode="auto">
          <a:xfrm>
            <a:off x="4419600" y="3810000"/>
            <a:ext cx="9144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Line 2054"/>
          <p:cNvSpPr>
            <a:spLocks noChangeShapeType="1"/>
          </p:cNvSpPr>
          <p:nvPr/>
        </p:nvSpPr>
        <p:spPr bwMode="auto">
          <a:xfrm>
            <a:off x="4495800" y="2286000"/>
            <a:ext cx="9144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Line 2055"/>
          <p:cNvSpPr>
            <a:spLocks noChangeShapeType="1"/>
          </p:cNvSpPr>
          <p:nvPr/>
        </p:nvSpPr>
        <p:spPr bwMode="auto">
          <a:xfrm>
            <a:off x="4495800" y="1600200"/>
            <a:ext cx="9144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2056"/>
          <p:cNvSpPr>
            <a:spLocks noChangeShapeType="1"/>
          </p:cNvSpPr>
          <p:nvPr/>
        </p:nvSpPr>
        <p:spPr bwMode="auto">
          <a:xfrm>
            <a:off x="4572000" y="3048000"/>
            <a:ext cx="9144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2149"/>
          <p:cNvSpPr>
            <a:spLocks noChangeShapeType="1"/>
          </p:cNvSpPr>
          <p:nvPr/>
        </p:nvSpPr>
        <p:spPr bwMode="auto">
          <a:xfrm>
            <a:off x="5562600" y="4572000"/>
            <a:ext cx="9144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Line 2150"/>
          <p:cNvSpPr>
            <a:spLocks noChangeShapeType="1"/>
          </p:cNvSpPr>
          <p:nvPr/>
        </p:nvSpPr>
        <p:spPr bwMode="auto">
          <a:xfrm>
            <a:off x="2590800" y="4953000"/>
            <a:ext cx="9144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Line 2152"/>
          <p:cNvSpPr>
            <a:spLocks noChangeShapeType="1"/>
          </p:cNvSpPr>
          <p:nvPr/>
        </p:nvSpPr>
        <p:spPr bwMode="auto">
          <a:xfrm>
            <a:off x="4495800" y="5486400"/>
            <a:ext cx="9144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Line 2153"/>
          <p:cNvSpPr>
            <a:spLocks noChangeShapeType="1"/>
          </p:cNvSpPr>
          <p:nvPr/>
        </p:nvSpPr>
        <p:spPr bwMode="auto">
          <a:xfrm>
            <a:off x="5486400" y="6019800"/>
            <a:ext cx="9144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3276600" cy="2759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304800" y="76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>
              <a:buFont typeface="Wingdings" pitchFamily="-112" charset="2"/>
              <a:buNone/>
            </a:pPr>
            <a:r>
              <a:rPr lang="el-GR" sz="4800" dirty="0">
                <a:solidFill>
                  <a:schemeClr val="bg2"/>
                </a:solidFill>
              </a:rPr>
              <a:t>Ηλεκτρομαγνητικά στοιχεία</a:t>
            </a:r>
            <a:endParaRPr lang="en-US" sz="4800" dirty="0">
              <a:solidFill>
                <a:schemeClr val="bg2"/>
              </a:solidFill>
            </a:endParaRPr>
          </a:p>
        </p:txBody>
      </p:sp>
      <p:sp>
        <p:nvSpPr>
          <p:cNvPr id="28677" name="Rectangle 54"/>
          <p:cNvSpPr>
            <a:spLocks noChangeArrowheads="1"/>
          </p:cNvSpPr>
          <p:nvPr/>
        </p:nvSpPr>
        <p:spPr bwMode="auto">
          <a:xfrm>
            <a:off x="0" y="3581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buFont typeface="Wingdings" pitchFamily="-112" charset="2"/>
              <a:buNone/>
            </a:pPr>
            <a:r>
              <a:rPr lang="el-GR" sz="2000">
                <a:solidFill>
                  <a:schemeClr val="tx2"/>
                </a:solidFill>
              </a:rPr>
              <a:t>	Διάταξη υμικυψέλης τουδακτυλίου του </a:t>
            </a:r>
            <a:r>
              <a:rPr lang="en-US" sz="2000">
                <a:solidFill>
                  <a:schemeClr val="tx2"/>
                </a:solidFill>
              </a:rPr>
              <a:t>SNS</a:t>
            </a:r>
            <a:endParaRPr lang="el-GR" sz="2000">
              <a:solidFill>
                <a:schemeClr val="tx2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57200" y="4267200"/>
          <a:ext cx="3810000" cy="1863725"/>
        </p:xfrm>
        <a:graphic>
          <a:graphicData uri="http://schemas.openxmlformats.org/presentationml/2006/ole">
            <p:oleObj spid="_x0000_s28674" name="Photo Editor Photo" r:id="rId4" imgW="2956816" imgH="1447925" progId="">
              <p:embed/>
            </p:oleObj>
          </a:graphicData>
        </a:graphic>
      </p:graphicFrame>
      <p:pic>
        <p:nvPicPr>
          <p:cNvPr id="28678" name="Picture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914400"/>
            <a:ext cx="4038600" cy="3090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8679" name="Rectangle 59"/>
          <p:cNvSpPr>
            <a:spLocks noChangeArrowheads="1"/>
          </p:cNvSpPr>
          <p:nvPr/>
        </p:nvSpPr>
        <p:spPr bwMode="auto">
          <a:xfrm>
            <a:off x="4800600" y="3962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buFont typeface="Wingdings" pitchFamily="-112" charset="2"/>
              <a:buNone/>
            </a:pPr>
            <a:r>
              <a:rPr lang="el-GR" sz="2000">
                <a:solidFill>
                  <a:schemeClr val="tx2"/>
                </a:solidFill>
              </a:rPr>
              <a:t>Υπεραγώγιμο δίπολο του </a:t>
            </a:r>
            <a:r>
              <a:rPr lang="en-US" sz="2000">
                <a:solidFill>
                  <a:schemeClr val="tx2"/>
                </a:solidFill>
              </a:rPr>
              <a:t>LHC</a:t>
            </a:r>
            <a:endParaRPr lang="el-GR" sz="2000">
              <a:solidFill>
                <a:schemeClr val="tx2"/>
              </a:solidFill>
            </a:endParaRPr>
          </a:p>
        </p:txBody>
      </p:sp>
      <p:sp>
        <p:nvSpPr>
          <p:cNvPr id="28680" name="Rectangle 60"/>
          <p:cNvSpPr>
            <a:spLocks noChangeArrowheads="1"/>
          </p:cNvSpPr>
          <p:nvPr/>
        </p:nvSpPr>
        <p:spPr bwMode="auto">
          <a:xfrm>
            <a:off x="228600" y="60960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buFont typeface="Wingdings" pitchFamily="-112" charset="2"/>
              <a:buNone/>
            </a:pPr>
            <a:r>
              <a:rPr lang="el-GR" sz="2000">
                <a:solidFill>
                  <a:schemeClr val="tx2"/>
                </a:solidFill>
              </a:rPr>
              <a:t>	Υπεραγώγιμη κοιλότητα ραδιοσυχνοτήτων του </a:t>
            </a:r>
            <a:r>
              <a:rPr lang="en-US" sz="2000">
                <a:solidFill>
                  <a:schemeClr val="tx2"/>
                </a:solidFill>
              </a:rPr>
              <a:t>SNS</a:t>
            </a:r>
            <a:endParaRPr lang="el-GR" sz="2000">
              <a:solidFill>
                <a:schemeClr val="tx2"/>
              </a:solidFill>
            </a:endParaRPr>
          </a:p>
        </p:txBody>
      </p:sp>
      <p:pic>
        <p:nvPicPr>
          <p:cNvPr id="28681" name="Picture 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419600"/>
            <a:ext cx="3176588" cy="1985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8682" name="Rectangle 62"/>
          <p:cNvSpPr>
            <a:spLocks noChangeArrowheads="1"/>
          </p:cNvSpPr>
          <p:nvPr/>
        </p:nvSpPr>
        <p:spPr bwMode="auto">
          <a:xfrm>
            <a:off x="5257800" y="6461125"/>
            <a:ext cx="36814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112" charset="2"/>
              <a:buNone/>
            </a:pPr>
            <a:r>
              <a:rPr lang="el-GR" sz="2000">
                <a:solidFill>
                  <a:schemeClr val="tx2"/>
                </a:solidFill>
              </a:rPr>
              <a:t>Δίπολο του δακτυλίου του </a:t>
            </a:r>
            <a:r>
              <a:rPr lang="en-US" sz="2000">
                <a:solidFill>
                  <a:schemeClr val="tx2"/>
                </a:solidFill>
              </a:rPr>
              <a:t>SNS</a:t>
            </a:r>
            <a:endParaRPr lang="el-GR" sz="2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458200" cy="2133600"/>
          </a:xfrm>
        </p:spPr>
        <p:txBody>
          <a:bodyPr/>
          <a:lstStyle/>
          <a:p>
            <a:pPr algn="ctr" eaLnBrk="1" hangingPunct="1"/>
            <a:r>
              <a:rPr lang="el-GR" b="1" smtClean="0">
                <a:solidFill>
                  <a:schemeClr val="bg2"/>
                </a:solidFill>
              </a:rPr>
              <a:t>Οπτική των επιταχυντών</a:t>
            </a:r>
            <a:endParaRPr lang="en-US" sz="2800" b="1" smtClean="0">
              <a:solidFill>
                <a:schemeClr val="tx2"/>
              </a:solidFill>
            </a:endParaRPr>
          </a:p>
        </p:txBody>
      </p:sp>
      <p:sp>
        <p:nvSpPr>
          <p:cNvPr id="82947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6200"/>
            <a:ext cx="6781800" cy="533400"/>
          </a:xfrm>
        </p:spPr>
        <p:txBody>
          <a:bodyPr/>
          <a:lstStyle/>
          <a:p>
            <a:r>
              <a:rPr lang="el-GR" dirty="0" smtClean="0"/>
              <a:t>Εξισώσεις </a:t>
            </a:r>
            <a:r>
              <a:rPr lang="en-US" sz="4400" dirty="0" smtClean="0"/>
              <a:t>Hill</a:t>
            </a:r>
            <a:endParaRPr lang="en-GB" dirty="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28600" y="7620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Θεωρώντας σταθερά (δίπολα) και γραμμικά πεδία          (τετράπολα), οι εξισώσεις εγκάρσιας κίνησης στον         επιταχυντή για </a:t>
            </a:r>
            <a:r>
              <a:rPr lang="el-GR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σύγχρονο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σωματίδιο, περιγράφονται  	</a:t>
            </a: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l-GR" dirty="0" smtClean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50000"/>
              </a:spcBef>
              <a:buSzTx/>
              <a:buNone/>
            </a:pPr>
            <a:endParaRPr lang="el-GR" dirty="0" smtClean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None/>
            </a:pP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όπου</a:t>
            </a: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b="1" dirty="0" smtClean="0">
                <a:latin typeface="Palatino" pitchFamily="-112" charset="0"/>
              </a:rPr>
              <a:t>Εξισώσεις </a:t>
            </a:r>
            <a:r>
              <a:rPr lang="en-US" b="1" dirty="0" smtClean="0">
                <a:latin typeface="Palatino" pitchFamily="-112" charset="0"/>
              </a:rPr>
              <a:t>Hill</a:t>
            </a:r>
            <a:r>
              <a:rPr lang="el-GR" b="1" dirty="0" smtClean="0">
                <a:latin typeface="Palatino" pitchFamily="-112" charset="0"/>
              </a:rPr>
              <a:t> για την γραμμική εγκάρσια κίνηση</a:t>
            </a:r>
            <a:endParaRPr lang="en-US" b="1" dirty="0">
              <a:latin typeface="Palatino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</a:rPr>
              <a:t>Γ</a:t>
            </a:r>
            <a:r>
              <a:rPr lang="el-GR" dirty="0" smtClean="0">
                <a:latin typeface="Palatino" pitchFamily="-112" charset="0"/>
              </a:rPr>
              <a:t>ραμμικές εξισώσεις </a:t>
            </a:r>
            <a:r>
              <a:rPr lang="el-GR" dirty="0" err="1" smtClean="0">
                <a:latin typeface="Palatino" pitchFamily="-112" charset="0"/>
              </a:rPr>
              <a:t>χρονο</a:t>
            </a:r>
            <a:r>
              <a:rPr lang="el-GR" dirty="0" smtClean="0">
                <a:latin typeface="Palatino" pitchFamily="-112" charset="0"/>
              </a:rPr>
              <a:t>-εξαρτημένες </a:t>
            </a:r>
          </a:p>
          <a:p>
            <a:pPr marL="800100" lvl="1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fr-FR" sz="2000" b="1" dirty="0" smtClean="0">
                <a:latin typeface="Palatino" pitchFamily="-112" charset="0"/>
              </a:rPr>
              <a:t>s</a:t>
            </a:r>
            <a:r>
              <a:rPr lang="el-GR" sz="2000" b="1" dirty="0" smtClean="0">
                <a:latin typeface="Palatino" pitchFamily="-112" charset="0"/>
              </a:rPr>
              <a:t>=</a:t>
            </a:r>
            <a:r>
              <a:rPr lang="en-US" sz="2000" b="1" dirty="0" smtClean="0">
                <a:latin typeface="Palatino" pitchFamily="-112" charset="0"/>
              </a:rPr>
              <a:t>c t</a:t>
            </a:r>
            <a:r>
              <a:rPr lang="fr-FR" sz="2000" b="1" dirty="0" smtClean="0">
                <a:latin typeface="Palatino" pitchFamily="-112" charset="0"/>
              </a:rPr>
              <a:t> </a:t>
            </a:r>
            <a:r>
              <a:rPr lang="el-GR" sz="2000" dirty="0" smtClean="0">
                <a:latin typeface="Palatino" pitchFamily="-112" charset="0"/>
              </a:rPr>
              <a:t>είναι το μήκος τροχιάς αλλά μπορεί να θεωρηθεί ως χρόνος)</a:t>
            </a:r>
          </a:p>
          <a:p>
            <a:pPr marL="800100" lvl="1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</a:rPr>
              <a:t>Αρμονικός ταλαντωτής με συχνότητα που εξαρτάται του χρόνου</a:t>
            </a:r>
            <a:endParaRPr lang="el-GR" sz="2000" dirty="0" smtClean="0">
              <a:latin typeface="Palatino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</a:rPr>
              <a:t>Σε δακτύλιο ή γραμμή μεταφοράς με συμμετρίας, οι συντελεστές 					       είναι περιοδικοί</a:t>
            </a:r>
            <a:endParaRPr lang="en-US" dirty="0">
              <a:latin typeface="Palatino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</a:rPr>
              <a:t>Η λύση για όλο των επιταχυντή δεν είναι εύκολη…</a:t>
            </a:r>
            <a:endParaRPr lang="en-US" dirty="0">
              <a:latin typeface="Palatino" pitchFamily="-112" charset="0"/>
            </a:endParaRPr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7086600" y="685800"/>
            <a:ext cx="2057400" cy="2528888"/>
            <a:chOff x="4464" y="624"/>
            <a:chExt cx="1159" cy="1529"/>
          </a:xfrm>
        </p:grpSpPr>
        <p:pic>
          <p:nvPicPr>
            <p:cNvPr id="86024" name="Picture 5" descr="hil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64" y="624"/>
              <a:ext cx="1159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5" name="Text Box 6"/>
            <p:cNvSpPr txBox="1">
              <a:spLocks noChangeArrowheads="1"/>
            </p:cNvSpPr>
            <p:nvPr/>
          </p:nvSpPr>
          <p:spPr bwMode="auto">
            <a:xfrm>
              <a:off x="4682" y="1975"/>
              <a:ext cx="74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55600" indent="-355600" algn="l">
                <a:lnSpc>
                  <a:spcPct val="95000"/>
                </a:lnSpc>
                <a:spcBef>
                  <a:spcPct val="50000"/>
                </a:spcBef>
                <a:buClrTx/>
                <a:buSzPct val="70000"/>
                <a:buFont typeface="Wingdings" pitchFamily="-112" charset="2"/>
                <a:buNone/>
              </a:pPr>
              <a:r>
                <a:rPr lang="en-GB" sz="1400" b="1"/>
                <a:t>George Hill</a:t>
              </a:r>
            </a:p>
          </p:txBody>
        </p:sp>
      </p:grpSp>
      <p:pic>
        <p:nvPicPr>
          <p:cNvPr id="8602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357290" y="3073402"/>
            <a:ext cx="4849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428860" y="1857364"/>
            <a:ext cx="3311525" cy="9826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602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42910" y="6003945"/>
            <a:ext cx="46704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6200"/>
            <a:ext cx="8286808" cy="533400"/>
          </a:xfrm>
        </p:spPr>
        <p:txBody>
          <a:bodyPr/>
          <a:lstStyle/>
          <a:p>
            <a:r>
              <a:rPr lang="el-GR" sz="4400" dirty="0" smtClean="0"/>
              <a:t>Αρμονικός ταλαντωτής (ελατήριο)</a:t>
            </a:r>
            <a:endParaRPr lang="en-GB" dirty="0"/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152400" y="990600"/>
            <a:ext cx="4738688" cy="2447925"/>
            <a:chOff x="951" y="672"/>
            <a:chExt cx="2985" cy="1542"/>
          </a:xfrm>
        </p:grpSpPr>
        <p:grpSp>
          <p:nvGrpSpPr>
            <p:cNvPr id="88075" name="Group 4"/>
            <p:cNvGrpSpPr>
              <a:grpSpLocks/>
            </p:cNvGrpSpPr>
            <p:nvPr/>
          </p:nvGrpSpPr>
          <p:grpSpPr bwMode="auto">
            <a:xfrm>
              <a:off x="999" y="678"/>
              <a:ext cx="456" cy="1101"/>
              <a:chOff x="2235" y="6870"/>
              <a:chExt cx="1140" cy="2753"/>
            </a:xfrm>
          </p:grpSpPr>
          <p:sp>
            <p:nvSpPr>
              <p:cNvPr id="88128" name="Line 5"/>
              <p:cNvSpPr>
                <a:spLocks noChangeShapeType="1"/>
              </p:cNvSpPr>
              <p:nvPr/>
            </p:nvSpPr>
            <p:spPr bwMode="auto">
              <a:xfrm>
                <a:off x="2235" y="6870"/>
                <a:ext cx="114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9" name="Line 6"/>
              <p:cNvSpPr>
                <a:spLocks noChangeShapeType="1"/>
              </p:cNvSpPr>
              <p:nvPr/>
            </p:nvSpPr>
            <p:spPr bwMode="auto">
              <a:xfrm flipH="1">
                <a:off x="2565" y="687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0" name="Line 7"/>
              <p:cNvSpPr>
                <a:spLocks noChangeShapeType="1"/>
              </p:cNvSpPr>
              <p:nvPr/>
            </p:nvSpPr>
            <p:spPr bwMode="auto">
              <a:xfrm flipH="1" flipV="1">
                <a:off x="2565" y="703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1" name="Line 8"/>
              <p:cNvSpPr>
                <a:spLocks noChangeShapeType="1"/>
              </p:cNvSpPr>
              <p:nvPr/>
            </p:nvSpPr>
            <p:spPr bwMode="auto">
              <a:xfrm flipH="1">
                <a:off x="2565" y="720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2" name="Line 9"/>
              <p:cNvSpPr>
                <a:spLocks noChangeShapeType="1"/>
              </p:cNvSpPr>
              <p:nvPr/>
            </p:nvSpPr>
            <p:spPr bwMode="auto">
              <a:xfrm flipH="1" flipV="1">
                <a:off x="2565" y="736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3" name="Line 10"/>
              <p:cNvSpPr>
                <a:spLocks noChangeShapeType="1"/>
              </p:cNvSpPr>
              <p:nvPr/>
            </p:nvSpPr>
            <p:spPr bwMode="auto">
              <a:xfrm flipH="1">
                <a:off x="2565" y="753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4" name="Line 11"/>
              <p:cNvSpPr>
                <a:spLocks noChangeShapeType="1"/>
              </p:cNvSpPr>
              <p:nvPr/>
            </p:nvSpPr>
            <p:spPr bwMode="auto">
              <a:xfrm flipH="1" flipV="1">
                <a:off x="2565" y="769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5" name="Line 12"/>
              <p:cNvSpPr>
                <a:spLocks noChangeShapeType="1"/>
              </p:cNvSpPr>
              <p:nvPr/>
            </p:nvSpPr>
            <p:spPr bwMode="auto">
              <a:xfrm flipH="1">
                <a:off x="2565" y="786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6" name="Line 13"/>
              <p:cNvSpPr>
                <a:spLocks noChangeShapeType="1"/>
              </p:cNvSpPr>
              <p:nvPr/>
            </p:nvSpPr>
            <p:spPr bwMode="auto">
              <a:xfrm flipH="1" flipV="1">
                <a:off x="2565" y="802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7" name="Line 14"/>
              <p:cNvSpPr>
                <a:spLocks noChangeShapeType="1"/>
              </p:cNvSpPr>
              <p:nvPr/>
            </p:nvSpPr>
            <p:spPr bwMode="auto">
              <a:xfrm flipH="1">
                <a:off x="2565" y="820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8" name="Line 15"/>
              <p:cNvSpPr>
                <a:spLocks noChangeShapeType="1"/>
              </p:cNvSpPr>
              <p:nvPr/>
            </p:nvSpPr>
            <p:spPr bwMode="auto">
              <a:xfrm flipH="1" flipV="1">
                <a:off x="2565" y="837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9" name="Line 16"/>
              <p:cNvSpPr>
                <a:spLocks noChangeShapeType="1"/>
              </p:cNvSpPr>
              <p:nvPr/>
            </p:nvSpPr>
            <p:spPr bwMode="auto">
              <a:xfrm flipH="1">
                <a:off x="2565" y="853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0" name="Line 17"/>
              <p:cNvSpPr>
                <a:spLocks noChangeShapeType="1"/>
              </p:cNvSpPr>
              <p:nvPr/>
            </p:nvSpPr>
            <p:spPr bwMode="auto">
              <a:xfrm flipH="1" flipV="1">
                <a:off x="2565" y="870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1" name="Line 18"/>
              <p:cNvSpPr>
                <a:spLocks noChangeShapeType="1"/>
              </p:cNvSpPr>
              <p:nvPr/>
            </p:nvSpPr>
            <p:spPr bwMode="auto">
              <a:xfrm flipH="1">
                <a:off x="2565" y="886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2" name="Line 19"/>
              <p:cNvSpPr>
                <a:spLocks noChangeShapeType="1"/>
              </p:cNvSpPr>
              <p:nvPr/>
            </p:nvSpPr>
            <p:spPr bwMode="auto">
              <a:xfrm flipH="1" flipV="1">
                <a:off x="2565" y="903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3" name="Line 20"/>
              <p:cNvSpPr>
                <a:spLocks noChangeShapeType="1"/>
              </p:cNvSpPr>
              <p:nvPr/>
            </p:nvSpPr>
            <p:spPr bwMode="auto">
              <a:xfrm flipH="1">
                <a:off x="2565" y="919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4" name="Line 21"/>
              <p:cNvSpPr>
                <a:spLocks noChangeShapeType="1"/>
              </p:cNvSpPr>
              <p:nvPr/>
            </p:nvSpPr>
            <p:spPr bwMode="auto">
              <a:xfrm flipH="1" flipV="1">
                <a:off x="2565" y="936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45" name="Line 22"/>
              <p:cNvSpPr>
                <a:spLocks noChangeShapeType="1"/>
              </p:cNvSpPr>
              <p:nvPr/>
            </p:nvSpPr>
            <p:spPr bwMode="auto">
              <a:xfrm flipH="1">
                <a:off x="2820" y="9540"/>
                <a:ext cx="255" cy="8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076" name="Line 23"/>
            <p:cNvSpPr>
              <a:spLocks noChangeShapeType="1"/>
            </p:cNvSpPr>
            <p:nvPr/>
          </p:nvSpPr>
          <p:spPr bwMode="auto">
            <a:xfrm flipH="1" flipV="1">
              <a:off x="1227" y="1782"/>
              <a:ext cx="0" cy="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7" name="Rectangle 24"/>
            <p:cNvSpPr>
              <a:spLocks noChangeArrowheads="1"/>
            </p:cNvSpPr>
            <p:nvPr/>
          </p:nvSpPr>
          <p:spPr bwMode="auto">
            <a:xfrm>
              <a:off x="1113" y="1866"/>
              <a:ext cx="246" cy="1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8078" name="Group 25"/>
            <p:cNvGrpSpPr>
              <a:grpSpLocks/>
            </p:cNvGrpSpPr>
            <p:nvPr/>
          </p:nvGrpSpPr>
          <p:grpSpPr bwMode="auto">
            <a:xfrm>
              <a:off x="2055" y="678"/>
              <a:ext cx="456" cy="1293"/>
              <a:chOff x="2235" y="6870"/>
              <a:chExt cx="1140" cy="2753"/>
            </a:xfrm>
          </p:grpSpPr>
          <p:sp>
            <p:nvSpPr>
              <p:cNvPr id="88110" name="Line 26"/>
              <p:cNvSpPr>
                <a:spLocks noChangeShapeType="1"/>
              </p:cNvSpPr>
              <p:nvPr/>
            </p:nvSpPr>
            <p:spPr bwMode="auto">
              <a:xfrm>
                <a:off x="2235" y="6870"/>
                <a:ext cx="114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1" name="Line 27"/>
              <p:cNvSpPr>
                <a:spLocks noChangeShapeType="1"/>
              </p:cNvSpPr>
              <p:nvPr/>
            </p:nvSpPr>
            <p:spPr bwMode="auto">
              <a:xfrm flipH="1">
                <a:off x="2565" y="687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2" name="Line 28"/>
              <p:cNvSpPr>
                <a:spLocks noChangeShapeType="1"/>
              </p:cNvSpPr>
              <p:nvPr/>
            </p:nvSpPr>
            <p:spPr bwMode="auto">
              <a:xfrm flipH="1" flipV="1">
                <a:off x="2565" y="703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3" name="Line 29"/>
              <p:cNvSpPr>
                <a:spLocks noChangeShapeType="1"/>
              </p:cNvSpPr>
              <p:nvPr/>
            </p:nvSpPr>
            <p:spPr bwMode="auto">
              <a:xfrm flipH="1">
                <a:off x="2565" y="720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4" name="Line 30"/>
              <p:cNvSpPr>
                <a:spLocks noChangeShapeType="1"/>
              </p:cNvSpPr>
              <p:nvPr/>
            </p:nvSpPr>
            <p:spPr bwMode="auto">
              <a:xfrm flipH="1" flipV="1">
                <a:off x="2565" y="736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5" name="Line 31"/>
              <p:cNvSpPr>
                <a:spLocks noChangeShapeType="1"/>
              </p:cNvSpPr>
              <p:nvPr/>
            </p:nvSpPr>
            <p:spPr bwMode="auto">
              <a:xfrm flipH="1">
                <a:off x="2565" y="753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6" name="Line 32"/>
              <p:cNvSpPr>
                <a:spLocks noChangeShapeType="1"/>
              </p:cNvSpPr>
              <p:nvPr/>
            </p:nvSpPr>
            <p:spPr bwMode="auto">
              <a:xfrm flipH="1" flipV="1">
                <a:off x="2565" y="769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7" name="Line 33"/>
              <p:cNvSpPr>
                <a:spLocks noChangeShapeType="1"/>
              </p:cNvSpPr>
              <p:nvPr/>
            </p:nvSpPr>
            <p:spPr bwMode="auto">
              <a:xfrm flipH="1">
                <a:off x="2565" y="786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8" name="Line 34"/>
              <p:cNvSpPr>
                <a:spLocks noChangeShapeType="1"/>
              </p:cNvSpPr>
              <p:nvPr/>
            </p:nvSpPr>
            <p:spPr bwMode="auto">
              <a:xfrm flipH="1" flipV="1">
                <a:off x="2565" y="802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9" name="Line 35"/>
              <p:cNvSpPr>
                <a:spLocks noChangeShapeType="1"/>
              </p:cNvSpPr>
              <p:nvPr/>
            </p:nvSpPr>
            <p:spPr bwMode="auto">
              <a:xfrm flipH="1">
                <a:off x="2565" y="820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0" name="Line 36"/>
              <p:cNvSpPr>
                <a:spLocks noChangeShapeType="1"/>
              </p:cNvSpPr>
              <p:nvPr/>
            </p:nvSpPr>
            <p:spPr bwMode="auto">
              <a:xfrm flipH="1" flipV="1">
                <a:off x="2565" y="837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1" name="Line 37"/>
              <p:cNvSpPr>
                <a:spLocks noChangeShapeType="1"/>
              </p:cNvSpPr>
              <p:nvPr/>
            </p:nvSpPr>
            <p:spPr bwMode="auto">
              <a:xfrm flipH="1">
                <a:off x="2565" y="853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2" name="Line 38"/>
              <p:cNvSpPr>
                <a:spLocks noChangeShapeType="1"/>
              </p:cNvSpPr>
              <p:nvPr/>
            </p:nvSpPr>
            <p:spPr bwMode="auto">
              <a:xfrm flipH="1" flipV="1">
                <a:off x="2565" y="870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3" name="Line 39"/>
              <p:cNvSpPr>
                <a:spLocks noChangeShapeType="1"/>
              </p:cNvSpPr>
              <p:nvPr/>
            </p:nvSpPr>
            <p:spPr bwMode="auto">
              <a:xfrm flipH="1">
                <a:off x="2565" y="886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4" name="Line 40"/>
              <p:cNvSpPr>
                <a:spLocks noChangeShapeType="1"/>
              </p:cNvSpPr>
              <p:nvPr/>
            </p:nvSpPr>
            <p:spPr bwMode="auto">
              <a:xfrm flipH="1" flipV="1">
                <a:off x="2565" y="903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5" name="Line 41"/>
              <p:cNvSpPr>
                <a:spLocks noChangeShapeType="1"/>
              </p:cNvSpPr>
              <p:nvPr/>
            </p:nvSpPr>
            <p:spPr bwMode="auto">
              <a:xfrm flipH="1">
                <a:off x="2565" y="919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6" name="Line 42"/>
              <p:cNvSpPr>
                <a:spLocks noChangeShapeType="1"/>
              </p:cNvSpPr>
              <p:nvPr/>
            </p:nvSpPr>
            <p:spPr bwMode="auto">
              <a:xfrm flipH="1" flipV="1">
                <a:off x="2565" y="936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7" name="Line 43"/>
              <p:cNvSpPr>
                <a:spLocks noChangeShapeType="1"/>
              </p:cNvSpPr>
              <p:nvPr/>
            </p:nvSpPr>
            <p:spPr bwMode="auto">
              <a:xfrm flipH="1">
                <a:off x="2820" y="9540"/>
                <a:ext cx="255" cy="8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079" name="Line 44"/>
            <p:cNvSpPr>
              <a:spLocks noChangeShapeType="1"/>
            </p:cNvSpPr>
            <p:nvPr/>
          </p:nvSpPr>
          <p:spPr bwMode="auto">
            <a:xfrm flipH="1" flipV="1">
              <a:off x="2289" y="1980"/>
              <a:ext cx="0" cy="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0" name="Rectangle 45"/>
            <p:cNvSpPr>
              <a:spLocks noChangeArrowheads="1"/>
            </p:cNvSpPr>
            <p:nvPr/>
          </p:nvSpPr>
          <p:spPr bwMode="auto">
            <a:xfrm>
              <a:off x="2175" y="2064"/>
              <a:ext cx="246" cy="1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8081" name="Group 46"/>
            <p:cNvGrpSpPr>
              <a:grpSpLocks/>
            </p:cNvGrpSpPr>
            <p:nvPr/>
          </p:nvGrpSpPr>
          <p:grpSpPr bwMode="auto">
            <a:xfrm>
              <a:off x="3081" y="678"/>
              <a:ext cx="456" cy="873"/>
              <a:chOff x="2235" y="6870"/>
              <a:chExt cx="1140" cy="2753"/>
            </a:xfrm>
          </p:grpSpPr>
          <p:sp>
            <p:nvSpPr>
              <p:cNvPr id="88092" name="Line 47"/>
              <p:cNvSpPr>
                <a:spLocks noChangeShapeType="1"/>
              </p:cNvSpPr>
              <p:nvPr/>
            </p:nvSpPr>
            <p:spPr bwMode="auto">
              <a:xfrm>
                <a:off x="2235" y="6870"/>
                <a:ext cx="114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3" name="Line 48"/>
              <p:cNvSpPr>
                <a:spLocks noChangeShapeType="1"/>
              </p:cNvSpPr>
              <p:nvPr/>
            </p:nvSpPr>
            <p:spPr bwMode="auto">
              <a:xfrm flipH="1">
                <a:off x="2565" y="687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4" name="Line 49"/>
              <p:cNvSpPr>
                <a:spLocks noChangeShapeType="1"/>
              </p:cNvSpPr>
              <p:nvPr/>
            </p:nvSpPr>
            <p:spPr bwMode="auto">
              <a:xfrm flipH="1" flipV="1">
                <a:off x="2565" y="703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5" name="Line 50"/>
              <p:cNvSpPr>
                <a:spLocks noChangeShapeType="1"/>
              </p:cNvSpPr>
              <p:nvPr/>
            </p:nvSpPr>
            <p:spPr bwMode="auto">
              <a:xfrm flipH="1">
                <a:off x="2565" y="720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6" name="Line 51"/>
              <p:cNvSpPr>
                <a:spLocks noChangeShapeType="1"/>
              </p:cNvSpPr>
              <p:nvPr/>
            </p:nvSpPr>
            <p:spPr bwMode="auto">
              <a:xfrm flipH="1" flipV="1">
                <a:off x="2565" y="736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7" name="Line 52"/>
              <p:cNvSpPr>
                <a:spLocks noChangeShapeType="1"/>
              </p:cNvSpPr>
              <p:nvPr/>
            </p:nvSpPr>
            <p:spPr bwMode="auto">
              <a:xfrm flipH="1">
                <a:off x="2565" y="753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8" name="Line 53"/>
              <p:cNvSpPr>
                <a:spLocks noChangeShapeType="1"/>
              </p:cNvSpPr>
              <p:nvPr/>
            </p:nvSpPr>
            <p:spPr bwMode="auto">
              <a:xfrm flipH="1" flipV="1">
                <a:off x="2565" y="769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9" name="Line 54"/>
              <p:cNvSpPr>
                <a:spLocks noChangeShapeType="1"/>
              </p:cNvSpPr>
              <p:nvPr/>
            </p:nvSpPr>
            <p:spPr bwMode="auto">
              <a:xfrm flipH="1">
                <a:off x="2565" y="786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0" name="Line 55"/>
              <p:cNvSpPr>
                <a:spLocks noChangeShapeType="1"/>
              </p:cNvSpPr>
              <p:nvPr/>
            </p:nvSpPr>
            <p:spPr bwMode="auto">
              <a:xfrm flipH="1" flipV="1">
                <a:off x="2565" y="802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1" name="Line 56"/>
              <p:cNvSpPr>
                <a:spLocks noChangeShapeType="1"/>
              </p:cNvSpPr>
              <p:nvPr/>
            </p:nvSpPr>
            <p:spPr bwMode="auto">
              <a:xfrm flipH="1">
                <a:off x="2565" y="820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2" name="Line 57"/>
              <p:cNvSpPr>
                <a:spLocks noChangeShapeType="1"/>
              </p:cNvSpPr>
              <p:nvPr/>
            </p:nvSpPr>
            <p:spPr bwMode="auto">
              <a:xfrm flipH="1" flipV="1">
                <a:off x="2565" y="837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3" name="Line 58"/>
              <p:cNvSpPr>
                <a:spLocks noChangeShapeType="1"/>
              </p:cNvSpPr>
              <p:nvPr/>
            </p:nvSpPr>
            <p:spPr bwMode="auto">
              <a:xfrm flipH="1">
                <a:off x="2565" y="853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4" name="Line 59"/>
              <p:cNvSpPr>
                <a:spLocks noChangeShapeType="1"/>
              </p:cNvSpPr>
              <p:nvPr/>
            </p:nvSpPr>
            <p:spPr bwMode="auto">
              <a:xfrm flipH="1" flipV="1">
                <a:off x="2565" y="870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5" name="Line 60"/>
              <p:cNvSpPr>
                <a:spLocks noChangeShapeType="1"/>
              </p:cNvSpPr>
              <p:nvPr/>
            </p:nvSpPr>
            <p:spPr bwMode="auto">
              <a:xfrm flipH="1">
                <a:off x="2565" y="886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6" name="Line 61"/>
              <p:cNvSpPr>
                <a:spLocks noChangeShapeType="1"/>
              </p:cNvSpPr>
              <p:nvPr/>
            </p:nvSpPr>
            <p:spPr bwMode="auto">
              <a:xfrm flipH="1" flipV="1">
                <a:off x="2565" y="903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7" name="Line 62"/>
              <p:cNvSpPr>
                <a:spLocks noChangeShapeType="1"/>
              </p:cNvSpPr>
              <p:nvPr/>
            </p:nvSpPr>
            <p:spPr bwMode="auto">
              <a:xfrm flipH="1">
                <a:off x="2565" y="9195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8" name="Line 63"/>
              <p:cNvSpPr>
                <a:spLocks noChangeShapeType="1"/>
              </p:cNvSpPr>
              <p:nvPr/>
            </p:nvSpPr>
            <p:spPr bwMode="auto">
              <a:xfrm flipH="1" flipV="1">
                <a:off x="2565" y="9360"/>
                <a:ext cx="510" cy="1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9" name="Line 64"/>
              <p:cNvSpPr>
                <a:spLocks noChangeShapeType="1"/>
              </p:cNvSpPr>
              <p:nvPr/>
            </p:nvSpPr>
            <p:spPr bwMode="auto">
              <a:xfrm flipH="1">
                <a:off x="2820" y="9540"/>
                <a:ext cx="255" cy="8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082" name="Line 65"/>
            <p:cNvSpPr>
              <a:spLocks noChangeShapeType="1"/>
            </p:cNvSpPr>
            <p:nvPr/>
          </p:nvSpPr>
          <p:spPr bwMode="auto">
            <a:xfrm flipH="1" flipV="1">
              <a:off x="3315" y="1560"/>
              <a:ext cx="0" cy="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3" name="Rectangle 66"/>
            <p:cNvSpPr>
              <a:spLocks noChangeArrowheads="1"/>
            </p:cNvSpPr>
            <p:nvPr/>
          </p:nvSpPr>
          <p:spPr bwMode="auto">
            <a:xfrm>
              <a:off x="3201" y="1644"/>
              <a:ext cx="246" cy="1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4" name="Line 67"/>
            <p:cNvSpPr>
              <a:spLocks noChangeShapeType="1"/>
            </p:cNvSpPr>
            <p:nvPr/>
          </p:nvSpPr>
          <p:spPr bwMode="auto">
            <a:xfrm>
              <a:off x="1599" y="672"/>
              <a:ext cx="0" cy="1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5" name="Line 68"/>
            <p:cNvSpPr>
              <a:spLocks noChangeShapeType="1"/>
            </p:cNvSpPr>
            <p:nvPr/>
          </p:nvSpPr>
          <p:spPr bwMode="auto">
            <a:xfrm>
              <a:off x="2589" y="672"/>
              <a:ext cx="0" cy="1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6" name="Line 69"/>
            <p:cNvSpPr>
              <a:spLocks noChangeShapeType="1"/>
            </p:cNvSpPr>
            <p:nvPr/>
          </p:nvSpPr>
          <p:spPr bwMode="auto">
            <a:xfrm>
              <a:off x="2589" y="1878"/>
              <a:ext cx="0" cy="2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7" name="Line 70"/>
            <p:cNvSpPr>
              <a:spLocks noChangeShapeType="1"/>
            </p:cNvSpPr>
            <p:nvPr/>
          </p:nvSpPr>
          <p:spPr bwMode="auto">
            <a:xfrm>
              <a:off x="3633" y="672"/>
              <a:ext cx="0" cy="1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8" name="Line 71"/>
            <p:cNvSpPr>
              <a:spLocks noChangeShapeType="1"/>
            </p:cNvSpPr>
            <p:nvPr/>
          </p:nvSpPr>
          <p:spPr bwMode="auto">
            <a:xfrm>
              <a:off x="3633" y="1644"/>
              <a:ext cx="0" cy="2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9" name="Text Box 72"/>
            <p:cNvSpPr txBox="1">
              <a:spLocks noChangeArrowheads="1"/>
            </p:cNvSpPr>
            <p:nvPr/>
          </p:nvSpPr>
          <p:spPr bwMode="auto">
            <a:xfrm>
              <a:off x="3672" y="1656"/>
              <a:ext cx="26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1400" b="1" i="1"/>
                <a:t>u</a:t>
              </a:r>
              <a:endParaRPr lang="fr-FR" sz="1400" b="1"/>
            </a:p>
          </p:txBody>
        </p:sp>
        <p:sp>
          <p:nvSpPr>
            <p:cNvPr id="88090" name="Line 73"/>
            <p:cNvSpPr>
              <a:spLocks noChangeShapeType="1"/>
            </p:cNvSpPr>
            <p:nvPr/>
          </p:nvSpPr>
          <p:spPr bwMode="auto">
            <a:xfrm>
              <a:off x="951" y="1872"/>
              <a:ext cx="29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1" name="Text Box 74"/>
            <p:cNvSpPr txBox="1">
              <a:spLocks noChangeArrowheads="1"/>
            </p:cNvSpPr>
            <p:nvPr/>
          </p:nvSpPr>
          <p:spPr bwMode="auto">
            <a:xfrm>
              <a:off x="2640" y="1872"/>
              <a:ext cx="26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1400" b="1" i="1"/>
                <a:t>u</a:t>
              </a:r>
              <a:endParaRPr lang="fr-FR" sz="1400" b="1"/>
            </a:p>
          </p:txBody>
        </p:sp>
      </p:grpSp>
      <p:sp>
        <p:nvSpPr>
          <p:cNvPr id="88068" name="Rectangle 75"/>
          <p:cNvSpPr>
            <a:spLocks noChangeArrowheads="1"/>
          </p:cNvSpPr>
          <p:nvPr/>
        </p:nvSpPr>
        <p:spPr bwMode="auto">
          <a:xfrm>
            <a:off x="4648200" y="10668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Θεωρείστε </a:t>
            </a:r>
            <a:r>
              <a:rPr lang="en-US" sz="2000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K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(</a:t>
            </a:r>
            <a:r>
              <a:rPr lang="en-US" sz="2000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s</a:t>
            </a:r>
            <a:r>
              <a:rPr lang="en-US" sz="2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) = </a:t>
            </a:r>
            <a:r>
              <a:rPr lang="en-US" sz="2000" i="1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k</a:t>
            </a:r>
            <a:r>
              <a:rPr lang="en-US" sz="2000" baseline="-25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0</a:t>
            </a:r>
            <a:r>
              <a:rPr lang="en-US" sz="2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=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σταθερό</a:t>
            </a: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Εξισώσεις αρμονικού ταλαντωτή με λύση</a:t>
            </a:r>
            <a:endParaRPr lang="en-US" sz="2000" dirty="0" smtClean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Font typeface="Wingdings" pitchFamily="-112" charset="2"/>
              <a:buNone/>
            </a:pPr>
            <a:endParaRPr smtClean="0"/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Font typeface="Wingdings" pitchFamily="-112" charset="2"/>
              <a:buNone/>
            </a:pPr>
            <a:endParaRPr lang="el-GR" sz="2000" dirty="0" smtClean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Font typeface="Wingdings" pitchFamily="-112" charset="2"/>
              <a:buNone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όπου</a:t>
            </a: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Font typeface="Wingdings" pitchFamily="-112" charset="2"/>
              <a:buNone/>
            </a:pPr>
            <a:r>
              <a:rPr lang="en-US" sz="2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				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για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000" i="1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k</a:t>
            </a:r>
            <a:r>
              <a:rPr lang="en-US" sz="2000" baseline="-25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0</a:t>
            </a:r>
            <a:r>
              <a:rPr lang="en-US" sz="2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&gt; 0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Font typeface="Wingdings" pitchFamily="-112" charset="2"/>
              <a:buNone/>
            </a:pP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Font typeface="Wingdings" pitchFamily="-112" charset="2"/>
              <a:buNone/>
            </a:pPr>
            <a:r>
              <a:rPr lang="en-US" sz="2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				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για </a:t>
            </a:r>
            <a:r>
              <a:rPr lang="en-US" sz="2000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k</a:t>
            </a:r>
            <a:r>
              <a:rPr lang="en-US" sz="2000" baseline="-25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0</a:t>
            </a:r>
            <a:r>
              <a:rPr lang="en-US" sz="2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&lt; 0</a:t>
            </a:r>
          </a:p>
        </p:txBody>
      </p:sp>
      <p:pic>
        <p:nvPicPr>
          <p:cNvPr id="88069" name="Picture 7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715000" y="1447800"/>
            <a:ext cx="221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77"/>
          <p:cNvSpPr>
            <a:spLocks noChangeArrowheads="1"/>
          </p:cNvSpPr>
          <p:nvPr/>
        </p:nvSpPr>
        <p:spPr bwMode="auto">
          <a:xfrm>
            <a:off x="2971800" y="33528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 typeface="Wingdings" pitchFamily="-112" charset="2"/>
              <a:buNone/>
            </a:pPr>
            <a:endParaRPr lang="en-GB" sz="2000"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88071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752975" y="2566988"/>
            <a:ext cx="42386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7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3400" y="3810000"/>
            <a:ext cx="679291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8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5867400"/>
            <a:ext cx="44418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4" name="Rectangle 81"/>
          <p:cNvSpPr>
            <a:spLocks noChangeArrowheads="1"/>
          </p:cNvSpPr>
          <p:nvPr/>
        </p:nvSpPr>
        <p:spPr bwMode="auto">
          <a:xfrm>
            <a:off x="387350" y="5424488"/>
            <a:ext cx="4175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Οι λύσεις δύνονται σε μορφή πίνακα</a:t>
            </a:r>
            <a:endParaRPr lang="en-US" sz="2000" dirty="0">
              <a:ea typeface="Times New Roman" pitchFamily="-112" charset="0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1000" y="9144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Γενικός </a:t>
            </a:r>
            <a:r>
              <a:rPr lang="el-GR" sz="2000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πίνακας μεταφοράς 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από</a:t>
            </a:r>
            <a:r>
              <a:rPr lang="el-GR" sz="2000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000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s</a:t>
            </a:r>
            <a:r>
              <a:rPr lang="en-US" sz="2000" baseline="-25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0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σε </a:t>
            </a:r>
            <a:r>
              <a:rPr lang="en-US" sz="2000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s</a:t>
            </a: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Σημειώστε ότι </a:t>
            </a:r>
            <a:r>
              <a:rPr lang="en-US" sz="2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							         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Font typeface="Wingdings" pitchFamily="-112" charset="2"/>
              <a:buNone/>
            </a:pPr>
            <a:r>
              <a:rPr lang="en-US" sz="2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	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το οποίο ισχύει πάντα για διατηρητικά δυναμικά συστήματα</a:t>
            </a: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Σημειώστε ακόμα ότι </a:t>
            </a: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Η λύση για τον επιταχυντή μπορεί να παρασταθεί από ένα γινόμενο πινάκων</a:t>
            </a: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90115" name="AutoShape 3"/>
          <p:cNvSpPr>
            <a:spLocks/>
          </p:cNvSpPr>
          <p:nvPr/>
        </p:nvSpPr>
        <p:spPr bwMode="auto">
          <a:xfrm rot="5400000">
            <a:off x="7540625" y="4041775"/>
            <a:ext cx="128588" cy="1189038"/>
          </a:xfrm>
          <a:prstGeom prst="rightBrace">
            <a:avLst>
              <a:gd name="adj1" fmla="val 7705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858000" y="4692650"/>
            <a:ext cx="1600200" cy="488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από</a:t>
            </a:r>
            <a:r>
              <a:rPr lang="el-GR" sz="2000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fr-FR" sz="2000" b="1" i="1" dirty="0" smtClean="0"/>
              <a:t>s</a:t>
            </a:r>
            <a:r>
              <a:rPr lang="fr-FR" sz="2000" b="1" baseline="-25000" dirty="0" smtClean="0"/>
              <a:t>0</a:t>
            </a:r>
            <a:r>
              <a:rPr lang="fr-FR" sz="2000" dirty="0" smtClean="0"/>
              <a:t>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σε </a:t>
            </a:r>
            <a:r>
              <a:rPr lang="fr-FR" sz="2000" b="1" i="1" dirty="0" smtClean="0"/>
              <a:t>s</a:t>
            </a:r>
            <a:r>
              <a:rPr lang="fr-FR" sz="2000" b="1" baseline="-25000" dirty="0" smtClean="0"/>
              <a:t>1</a:t>
            </a:r>
            <a:endParaRPr lang="fr-FR" sz="2000" b="1" baseline="-25000" dirty="0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172200" y="5149850"/>
            <a:ext cx="1617663" cy="488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από</a:t>
            </a:r>
            <a:r>
              <a:rPr lang="el-GR" sz="2000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fr-FR" sz="2000" b="1" i="1" dirty="0" smtClean="0"/>
              <a:t>s</a:t>
            </a:r>
            <a:r>
              <a:rPr lang="fr-FR" sz="2000" b="1" baseline="-25000" dirty="0" smtClean="0"/>
              <a:t>0</a:t>
            </a:r>
            <a:r>
              <a:rPr lang="fr-FR" sz="2000" dirty="0" smtClean="0"/>
              <a:t>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σε </a:t>
            </a:r>
            <a:r>
              <a:rPr lang="fr-FR" sz="2000" b="1" i="1" dirty="0" smtClean="0"/>
              <a:t>s</a:t>
            </a:r>
            <a:r>
              <a:rPr lang="fr-FR" sz="2000" b="1" baseline="-25000" dirty="0" smtClean="0"/>
              <a:t>2</a:t>
            </a:r>
            <a:endParaRPr lang="fr-FR" sz="2000" b="1" baseline="-25000" dirty="0"/>
          </a:p>
        </p:txBody>
      </p:sp>
      <p:sp>
        <p:nvSpPr>
          <p:cNvPr id="90118" name="AutoShape 6"/>
          <p:cNvSpPr>
            <a:spLocks/>
          </p:cNvSpPr>
          <p:nvPr/>
        </p:nvSpPr>
        <p:spPr bwMode="auto">
          <a:xfrm rot="5400000">
            <a:off x="6815138" y="3763962"/>
            <a:ext cx="165100" cy="2670175"/>
          </a:xfrm>
          <a:prstGeom prst="rightBrace">
            <a:avLst>
              <a:gd name="adj1" fmla="val 134776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9" name="AutoShape 7"/>
          <p:cNvSpPr>
            <a:spLocks/>
          </p:cNvSpPr>
          <p:nvPr/>
        </p:nvSpPr>
        <p:spPr bwMode="auto">
          <a:xfrm rot="5400000">
            <a:off x="6055519" y="3537744"/>
            <a:ext cx="236537" cy="4117975"/>
          </a:xfrm>
          <a:prstGeom prst="rightBrace">
            <a:avLst>
              <a:gd name="adj1" fmla="val 145079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410200" y="5683250"/>
            <a:ext cx="1587500" cy="488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από</a:t>
            </a:r>
            <a:r>
              <a:rPr lang="el-GR" sz="2000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fr-FR" sz="2000" b="1" i="1" dirty="0" smtClean="0"/>
              <a:t>s</a:t>
            </a:r>
            <a:r>
              <a:rPr lang="fr-FR" sz="2000" b="1" baseline="-25000" dirty="0" smtClean="0"/>
              <a:t>0</a:t>
            </a:r>
            <a:r>
              <a:rPr lang="fr-FR" sz="2000" dirty="0" smtClean="0"/>
              <a:t>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σε </a:t>
            </a:r>
            <a:r>
              <a:rPr lang="fr-FR" sz="2000" b="1" i="1" dirty="0" smtClean="0"/>
              <a:t>s</a:t>
            </a:r>
            <a:r>
              <a:rPr lang="fr-FR" sz="2000" b="1" baseline="-25000" dirty="0" smtClean="0"/>
              <a:t>3</a:t>
            </a:r>
            <a:endParaRPr lang="fr-FR" sz="2000" b="1" baseline="-25000" dirty="0"/>
          </a:p>
        </p:txBody>
      </p:sp>
      <p:sp>
        <p:nvSpPr>
          <p:cNvPr id="90121" name="AutoShape 9"/>
          <p:cNvSpPr>
            <a:spLocks/>
          </p:cNvSpPr>
          <p:nvPr/>
        </p:nvSpPr>
        <p:spPr bwMode="auto">
          <a:xfrm rot="5400000">
            <a:off x="5059363" y="3074987"/>
            <a:ext cx="171450" cy="6175375"/>
          </a:xfrm>
          <a:prstGeom prst="rightBrace">
            <a:avLst>
              <a:gd name="adj1" fmla="val 300154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343400" y="6216650"/>
            <a:ext cx="1593850" cy="488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από</a:t>
            </a:r>
            <a:r>
              <a:rPr lang="el-GR" sz="2000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fr-FR" sz="2000" b="1" i="1" dirty="0" smtClean="0"/>
              <a:t>s</a:t>
            </a:r>
            <a:r>
              <a:rPr lang="fr-FR" sz="2000" b="1" baseline="-25000" dirty="0" smtClean="0"/>
              <a:t>0</a:t>
            </a:r>
            <a:r>
              <a:rPr lang="fr-FR" sz="2000" dirty="0" smtClean="0"/>
              <a:t>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σε </a:t>
            </a:r>
            <a:r>
              <a:rPr lang="fr-FR" sz="2000" b="1" i="1" dirty="0" smtClean="0"/>
              <a:t>s</a:t>
            </a:r>
            <a:r>
              <a:rPr lang="fr-FR" sz="2000" b="1" baseline="-25000" dirty="0" smtClean="0"/>
              <a:t>n</a:t>
            </a:r>
            <a:endParaRPr lang="fr-FR" sz="2000" b="1" baseline="-25000" dirty="0"/>
          </a:p>
        </p:txBody>
      </p:sp>
      <p:sp>
        <p:nvSpPr>
          <p:cNvPr id="90123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543800" cy="533400"/>
          </a:xfrm>
        </p:spPr>
        <p:txBody>
          <a:bodyPr/>
          <a:lstStyle/>
          <a:p>
            <a:r>
              <a:rPr lang="el-GR" dirty="0" smtClean="0"/>
              <a:t>Φορμαλισμός πινάκων</a:t>
            </a:r>
            <a:endParaRPr lang="en-GB" dirty="0"/>
          </a:p>
        </p:txBody>
      </p:sp>
      <p:pic>
        <p:nvPicPr>
          <p:cNvPr id="90124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71475" y="4197350"/>
            <a:ext cx="7842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25" name="Group 13"/>
          <p:cNvGrpSpPr>
            <a:grpSpLocks/>
          </p:cNvGrpSpPr>
          <p:nvPr/>
        </p:nvGrpSpPr>
        <p:grpSpPr bwMode="auto">
          <a:xfrm>
            <a:off x="228600" y="4724400"/>
            <a:ext cx="4648200" cy="685800"/>
            <a:chOff x="144" y="3168"/>
            <a:chExt cx="2928" cy="432"/>
          </a:xfrm>
        </p:grpSpPr>
        <p:sp>
          <p:nvSpPr>
            <p:cNvPr id="90129" name="Line 14"/>
            <p:cNvSpPr>
              <a:spLocks noChangeShapeType="1"/>
            </p:cNvSpPr>
            <p:nvPr/>
          </p:nvSpPr>
          <p:spPr bwMode="auto">
            <a:xfrm>
              <a:off x="144" y="3408"/>
              <a:ext cx="29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0" name="Rectangle 15"/>
            <p:cNvSpPr>
              <a:spLocks noChangeArrowheads="1"/>
            </p:cNvSpPr>
            <p:nvPr/>
          </p:nvSpPr>
          <p:spPr bwMode="auto">
            <a:xfrm>
              <a:off x="384" y="3216"/>
              <a:ext cx="240" cy="19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1" name="Rectangle 16"/>
            <p:cNvSpPr>
              <a:spLocks noChangeArrowheads="1"/>
            </p:cNvSpPr>
            <p:nvPr/>
          </p:nvSpPr>
          <p:spPr bwMode="auto">
            <a:xfrm>
              <a:off x="720" y="3408"/>
              <a:ext cx="240" cy="19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2" name="Rectangle 17"/>
            <p:cNvSpPr>
              <a:spLocks noChangeArrowheads="1"/>
            </p:cNvSpPr>
            <p:nvPr/>
          </p:nvSpPr>
          <p:spPr bwMode="auto">
            <a:xfrm>
              <a:off x="2112" y="3216"/>
              <a:ext cx="240" cy="19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3" name="Rectangle 18"/>
            <p:cNvSpPr>
              <a:spLocks noChangeArrowheads="1"/>
            </p:cNvSpPr>
            <p:nvPr/>
          </p:nvSpPr>
          <p:spPr bwMode="auto">
            <a:xfrm>
              <a:off x="1248" y="3408"/>
              <a:ext cx="240" cy="19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4" name="Rectangle 19"/>
            <p:cNvSpPr>
              <a:spLocks noChangeArrowheads="1"/>
            </p:cNvSpPr>
            <p:nvPr/>
          </p:nvSpPr>
          <p:spPr bwMode="auto">
            <a:xfrm>
              <a:off x="1633" y="3168"/>
              <a:ext cx="2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Font typeface="Wingdings" pitchFamily="-112" charset="2"/>
                <a:buNone/>
              </a:pPr>
              <a:r>
                <a:rPr lang="en-US" sz="2000" b="1" i="1">
                  <a:ea typeface="Times New Roman" pitchFamily="-112" charset="0"/>
                  <a:cs typeface="Times New Roman" pitchFamily="-112" charset="0"/>
                </a:rPr>
                <a:t>…</a:t>
              </a:r>
              <a:endParaRPr lang="en-GB" sz="2000" b="1" i="1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90135" name="Rectangle 20"/>
            <p:cNvSpPr>
              <a:spLocks noChangeArrowheads="1"/>
            </p:cNvSpPr>
            <p:nvPr/>
          </p:nvSpPr>
          <p:spPr bwMode="auto">
            <a:xfrm>
              <a:off x="297" y="3408"/>
              <a:ext cx="21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Font typeface="Wingdings" pitchFamily="-112" charset="2"/>
                <a:buNone/>
              </a:pPr>
              <a:r>
                <a:rPr lang="en-US" sz="1400" b="1" i="1">
                  <a:ea typeface="Times New Roman" pitchFamily="-112" charset="0"/>
                  <a:cs typeface="Times New Roman" pitchFamily="-112" charset="0"/>
                </a:rPr>
                <a:t>S</a:t>
              </a:r>
              <a:r>
                <a:rPr lang="en-US" sz="1400" b="1" baseline="-25000">
                  <a:ea typeface="Times New Roman" pitchFamily="-112" charset="0"/>
                  <a:cs typeface="Times New Roman" pitchFamily="-112" charset="0"/>
                </a:rPr>
                <a:t>0</a:t>
              </a:r>
              <a:endParaRPr lang="en-GB" sz="1400" b="1" i="1" baseline="-25000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90136" name="Rectangle 21"/>
            <p:cNvSpPr>
              <a:spLocks noChangeArrowheads="1"/>
            </p:cNvSpPr>
            <p:nvPr/>
          </p:nvSpPr>
          <p:spPr bwMode="auto">
            <a:xfrm>
              <a:off x="624" y="3216"/>
              <a:ext cx="21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Font typeface="Wingdings" pitchFamily="-112" charset="2"/>
                <a:buNone/>
              </a:pPr>
              <a:r>
                <a:rPr lang="en-US" sz="1400" b="1" i="1">
                  <a:ea typeface="Times New Roman" pitchFamily="-112" charset="0"/>
                  <a:cs typeface="Times New Roman" pitchFamily="-112" charset="0"/>
                </a:rPr>
                <a:t>S</a:t>
              </a:r>
              <a:r>
                <a:rPr lang="en-US" sz="1400" b="1" baseline="-25000">
                  <a:ea typeface="Times New Roman" pitchFamily="-112" charset="0"/>
                  <a:cs typeface="Times New Roman" pitchFamily="-112" charset="0"/>
                </a:rPr>
                <a:t>1</a:t>
              </a:r>
              <a:endParaRPr lang="en-GB" sz="1400" b="1" i="1" baseline="-25000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90137" name="Rectangle 22"/>
            <p:cNvSpPr>
              <a:spLocks noChangeArrowheads="1"/>
            </p:cNvSpPr>
            <p:nvPr/>
          </p:nvSpPr>
          <p:spPr bwMode="auto">
            <a:xfrm>
              <a:off x="1152" y="3216"/>
              <a:ext cx="21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Font typeface="Wingdings" pitchFamily="-112" charset="2"/>
                <a:buNone/>
              </a:pPr>
              <a:r>
                <a:rPr lang="en-US" sz="1400" b="1" i="1">
                  <a:ea typeface="Times New Roman" pitchFamily="-112" charset="0"/>
                  <a:cs typeface="Times New Roman" pitchFamily="-112" charset="0"/>
                </a:rPr>
                <a:t>S</a:t>
              </a:r>
              <a:r>
                <a:rPr lang="en-US" sz="1400" b="1" baseline="-25000">
                  <a:ea typeface="Times New Roman" pitchFamily="-112" charset="0"/>
                  <a:cs typeface="Times New Roman" pitchFamily="-112" charset="0"/>
                </a:rPr>
                <a:t>2</a:t>
              </a:r>
              <a:endParaRPr lang="en-GB" sz="1400" b="1" i="1" baseline="-25000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90138" name="Rectangle 23"/>
            <p:cNvSpPr>
              <a:spLocks noChangeArrowheads="1"/>
            </p:cNvSpPr>
            <p:nvPr/>
          </p:nvSpPr>
          <p:spPr bwMode="auto">
            <a:xfrm>
              <a:off x="1488" y="3216"/>
              <a:ext cx="21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Font typeface="Wingdings" pitchFamily="-112" charset="2"/>
                <a:buNone/>
              </a:pPr>
              <a:r>
                <a:rPr lang="en-US" sz="1400" b="1" i="1">
                  <a:ea typeface="Times New Roman" pitchFamily="-112" charset="0"/>
                  <a:cs typeface="Times New Roman" pitchFamily="-112" charset="0"/>
                </a:rPr>
                <a:t>S</a:t>
              </a:r>
              <a:r>
                <a:rPr lang="en-US" sz="1400" b="1" baseline="-25000">
                  <a:ea typeface="Times New Roman" pitchFamily="-112" charset="0"/>
                  <a:cs typeface="Times New Roman" pitchFamily="-112" charset="0"/>
                </a:rPr>
                <a:t>3</a:t>
              </a:r>
              <a:endParaRPr lang="en-GB" sz="1400" b="1" i="1" baseline="-25000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90139" name="Rectangle 24"/>
            <p:cNvSpPr>
              <a:spLocks noChangeArrowheads="1"/>
            </p:cNvSpPr>
            <p:nvPr/>
          </p:nvSpPr>
          <p:spPr bwMode="auto">
            <a:xfrm>
              <a:off x="1824" y="3216"/>
              <a:ext cx="27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Font typeface="Wingdings" pitchFamily="-112" charset="2"/>
                <a:buNone/>
              </a:pPr>
              <a:r>
                <a:rPr lang="en-US" sz="1400" b="1" i="1">
                  <a:ea typeface="Times New Roman" pitchFamily="-112" charset="0"/>
                  <a:cs typeface="Times New Roman" pitchFamily="-112" charset="0"/>
                </a:rPr>
                <a:t>S</a:t>
              </a:r>
              <a:r>
                <a:rPr lang="en-US" sz="1400" b="1" i="1" baseline="-25000">
                  <a:ea typeface="Times New Roman" pitchFamily="-112" charset="0"/>
                  <a:cs typeface="Times New Roman" pitchFamily="-112" charset="0"/>
                </a:rPr>
                <a:t>n-</a:t>
              </a:r>
              <a:r>
                <a:rPr lang="en-US" sz="1400" b="1" baseline="-25000">
                  <a:ea typeface="Times New Roman" pitchFamily="-112" charset="0"/>
                  <a:cs typeface="Times New Roman" pitchFamily="-112" charset="0"/>
                </a:rPr>
                <a:t>1</a:t>
              </a:r>
              <a:endParaRPr lang="en-GB" sz="1400" b="1" i="1" baseline="-25000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90140" name="Rectangle 25"/>
            <p:cNvSpPr>
              <a:spLocks noChangeArrowheads="1"/>
            </p:cNvSpPr>
            <p:nvPr/>
          </p:nvSpPr>
          <p:spPr bwMode="auto">
            <a:xfrm>
              <a:off x="2160" y="3408"/>
              <a:ext cx="21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Font typeface="Wingdings" pitchFamily="-112" charset="2"/>
                <a:buNone/>
              </a:pPr>
              <a:r>
                <a:rPr lang="en-US" sz="1400" b="1" i="1">
                  <a:ea typeface="Times New Roman" pitchFamily="-112" charset="0"/>
                  <a:cs typeface="Times New Roman" pitchFamily="-112" charset="0"/>
                </a:rPr>
                <a:t>S</a:t>
              </a:r>
              <a:r>
                <a:rPr lang="en-US" sz="1400" b="1" i="1" baseline="-25000">
                  <a:ea typeface="Times New Roman" pitchFamily="-112" charset="0"/>
                  <a:cs typeface="Times New Roman" pitchFamily="-112" charset="0"/>
                </a:rPr>
                <a:t>n</a:t>
              </a:r>
              <a:endParaRPr lang="en-GB" sz="1400" b="1" i="1" baseline="-25000">
                <a:ea typeface="Times New Roman" pitchFamily="-112" charset="0"/>
                <a:cs typeface="Times New Roman" pitchFamily="-112" charset="0"/>
              </a:endParaRPr>
            </a:p>
          </p:txBody>
        </p:sp>
      </p:grpSp>
      <p:pic>
        <p:nvPicPr>
          <p:cNvPr id="90126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54063" y="1293813"/>
            <a:ext cx="75104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7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571736" y="2209799"/>
            <a:ext cx="6465902" cy="33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8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2978150"/>
            <a:ext cx="33004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6200"/>
            <a:ext cx="7543800" cy="533400"/>
          </a:xfrm>
        </p:spPr>
        <p:txBody>
          <a:bodyPr/>
          <a:lstStyle/>
          <a:p>
            <a:r>
              <a:rPr lang="el-GR" dirty="0" smtClean="0"/>
              <a:t>Πίνακας μεταφοράς για ευθεία</a:t>
            </a:r>
            <a:endParaRPr lang="en-GB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28600" y="990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Θεωρείστε ευθεία 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(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χωρίς μαγνητικά στοιχεία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)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μήκους </a:t>
            </a:r>
            <a:r>
              <a:rPr lang="en-US" sz="2000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L=s-s</a:t>
            </a:r>
            <a:r>
              <a:rPr lang="en-US" sz="2000" baseline="-25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0</a:t>
            </a:r>
            <a:endParaRPr lang="en-US" sz="2000" b="1" i="1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sz="2000" b="1" i="1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Font typeface="Wingdings" pitchFamily="-112" charset="2"/>
              <a:buNone/>
            </a:pP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Η θέση του σωματιδίου αλλάζει αλλά η κλίση παραμένει σταθερή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.</a:t>
            </a:r>
            <a:endParaRPr lang="en-US" sz="2000" baseline="-25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921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00188" y="2643188"/>
            <a:ext cx="4848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86400" y="1752600"/>
            <a:ext cx="3482975" cy="7254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16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98525" y="1517650"/>
            <a:ext cx="37163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67" name="Group 7"/>
          <p:cNvGrpSpPr>
            <a:grpSpLocks/>
          </p:cNvGrpSpPr>
          <p:nvPr/>
        </p:nvGrpSpPr>
        <p:grpSpPr bwMode="auto">
          <a:xfrm>
            <a:off x="685800" y="4038600"/>
            <a:ext cx="7543800" cy="2514600"/>
            <a:chOff x="432" y="2544"/>
            <a:chExt cx="4752" cy="1584"/>
          </a:xfrm>
        </p:grpSpPr>
        <p:sp>
          <p:nvSpPr>
            <p:cNvPr id="92174" name="Oval 8"/>
            <p:cNvSpPr>
              <a:spLocks noChangeArrowheads="1"/>
            </p:cNvSpPr>
            <p:nvPr/>
          </p:nvSpPr>
          <p:spPr bwMode="auto">
            <a:xfrm>
              <a:off x="4656" y="3264"/>
              <a:ext cx="96" cy="96"/>
            </a:xfrm>
            <a:prstGeom prst="ellipse">
              <a:avLst/>
            </a:prstGeom>
            <a:solidFill>
              <a:srgbClr val="0033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5" name="Line 9"/>
            <p:cNvSpPr>
              <a:spLocks noChangeShapeType="1"/>
            </p:cNvSpPr>
            <p:nvPr/>
          </p:nvSpPr>
          <p:spPr bwMode="auto">
            <a:xfrm>
              <a:off x="3792" y="3312"/>
              <a:ext cx="1027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6" name="Line 10"/>
            <p:cNvSpPr>
              <a:spLocks noChangeShapeType="1"/>
            </p:cNvSpPr>
            <p:nvPr/>
          </p:nvSpPr>
          <p:spPr bwMode="auto">
            <a:xfrm flipV="1">
              <a:off x="432" y="2688"/>
              <a:ext cx="2640" cy="66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7" name="Line 11"/>
            <p:cNvSpPr>
              <a:spLocks noChangeShapeType="1"/>
            </p:cNvSpPr>
            <p:nvPr/>
          </p:nvSpPr>
          <p:spPr bwMode="auto">
            <a:xfrm>
              <a:off x="467" y="3685"/>
              <a:ext cx="26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8" name="Oval 12"/>
            <p:cNvSpPr>
              <a:spLocks noChangeArrowheads="1"/>
            </p:cNvSpPr>
            <p:nvPr/>
          </p:nvSpPr>
          <p:spPr bwMode="auto">
            <a:xfrm>
              <a:off x="720" y="3216"/>
              <a:ext cx="96" cy="9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9" name="Line 13"/>
            <p:cNvSpPr>
              <a:spLocks noChangeShapeType="1"/>
            </p:cNvSpPr>
            <p:nvPr/>
          </p:nvSpPr>
          <p:spPr bwMode="auto">
            <a:xfrm>
              <a:off x="763" y="3334"/>
              <a:ext cx="0" cy="35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0" name="Line 14"/>
            <p:cNvSpPr>
              <a:spLocks noChangeShapeType="1"/>
            </p:cNvSpPr>
            <p:nvPr/>
          </p:nvSpPr>
          <p:spPr bwMode="auto">
            <a:xfrm>
              <a:off x="2799" y="2866"/>
              <a:ext cx="0" cy="81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1" name="Line 15"/>
            <p:cNvSpPr>
              <a:spLocks noChangeShapeType="1"/>
            </p:cNvSpPr>
            <p:nvPr/>
          </p:nvSpPr>
          <p:spPr bwMode="auto">
            <a:xfrm flipV="1">
              <a:off x="768" y="3134"/>
              <a:ext cx="528" cy="1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2" name="Text Box 16"/>
            <p:cNvSpPr txBox="1">
              <a:spLocks noChangeArrowheads="1"/>
            </p:cNvSpPr>
            <p:nvPr/>
          </p:nvSpPr>
          <p:spPr bwMode="auto">
            <a:xfrm>
              <a:off x="641" y="3651"/>
              <a:ext cx="470" cy="3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/>
                <a:t>0</a:t>
              </a:r>
            </a:p>
          </p:txBody>
        </p:sp>
        <p:sp>
          <p:nvSpPr>
            <p:cNvPr id="92183" name="Text Box 17"/>
            <p:cNvSpPr txBox="1">
              <a:spLocks noChangeArrowheads="1"/>
            </p:cNvSpPr>
            <p:nvPr/>
          </p:nvSpPr>
          <p:spPr bwMode="auto">
            <a:xfrm>
              <a:off x="2712" y="3651"/>
              <a:ext cx="216" cy="2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/>
                <a:t>L</a:t>
              </a:r>
            </a:p>
          </p:txBody>
        </p:sp>
        <p:sp>
          <p:nvSpPr>
            <p:cNvPr id="92184" name="Line 18"/>
            <p:cNvSpPr>
              <a:spLocks noChangeShapeType="1"/>
            </p:cNvSpPr>
            <p:nvPr/>
          </p:nvSpPr>
          <p:spPr bwMode="auto">
            <a:xfrm>
              <a:off x="3713" y="3703"/>
              <a:ext cx="11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5" name="Line 19"/>
            <p:cNvSpPr>
              <a:spLocks noChangeShapeType="1"/>
            </p:cNvSpPr>
            <p:nvPr/>
          </p:nvSpPr>
          <p:spPr bwMode="auto">
            <a:xfrm flipV="1">
              <a:off x="3852" y="2778"/>
              <a:ext cx="0" cy="11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6" name="Oval 20"/>
            <p:cNvSpPr>
              <a:spLocks noChangeArrowheads="1"/>
            </p:cNvSpPr>
            <p:nvPr/>
          </p:nvSpPr>
          <p:spPr bwMode="auto">
            <a:xfrm>
              <a:off x="4128" y="3264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7" name="Text Box 21"/>
            <p:cNvSpPr txBox="1">
              <a:spLocks noChangeArrowheads="1"/>
            </p:cNvSpPr>
            <p:nvPr/>
          </p:nvSpPr>
          <p:spPr bwMode="auto">
            <a:xfrm>
              <a:off x="3801" y="2544"/>
              <a:ext cx="390" cy="4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/>
                <a:t>u</a:t>
              </a:r>
              <a:r>
                <a:rPr lang="fr-FR" sz="2000" b="1"/>
                <a:t>’</a:t>
              </a:r>
            </a:p>
          </p:txBody>
        </p:sp>
        <p:sp>
          <p:nvSpPr>
            <p:cNvPr id="92188" name="Text Box 22"/>
            <p:cNvSpPr txBox="1">
              <a:spLocks noChangeArrowheads="1"/>
            </p:cNvSpPr>
            <p:nvPr/>
          </p:nvSpPr>
          <p:spPr bwMode="auto">
            <a:xfrm>
              <a:off x="4792" y="3639"/>
              <a:ext cx="392" cy="4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/>
                <a:t>u</a:t>
              </a:r>
            </a:p>
          </p:txBody>
        </p:sp>
        <p:sp>
          <p:nvSpPr>
            <p:cNvPr id="92189" name="Text Box 23"/>
            <p:cNvSpPr txBox="1">
              <a:spLocks noChangeArrowheads="1"/>
            </p:cNvSpPr>
            <p:nvPr/>
          </p:nvSpPr>
          <p:spPr bwMode="auto">
            <a:xfrm>
              <a:off x="4185" y="2943"/>
              <a:ext cx="560" cy="4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/>
                <a:t>u’</a:t>
              </a:r>
              <a:r>
                <a:rPr lang="fr-FR" sz="2000" b="1" i="1">
                  <a:sym typeface="Symbol" pitchFamily="-112" charset="2"/>
                </a:rPr>
                <a:t></a:t>
              </a:r>
              <a:r>
                <a:rPr lang="fr-FR" sz="2000" b="1" i="1"/>
                <a:t>L</a:t>
              </a:r>
            </a:p>
          </p:txBody>
        </p:sp>
        <p:sp>
          <p:nvSpPr>
            <p:cNvPr id="92190" name="Text Box 24"/>
            <p:cNvSpPr txBox="1">
              <a:spLocks noChangeArrowheads="1"/>
            </p:cNvSpPr>
            <p:nvPr/>
          </p:nvSpPr>
          <p:spPr bwMode="auto">
            <a:xfrm>
              <a:off x="3082" y="3651"/>
              <a:ext cx="18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/>
                <a:t>s</a:t>
              </a:r>
            </a:p>
          </p:txBody>
        </p:sp>
        <p:sp>
          <p:nvSpPr>
            <p:cNvPr id="92191" name="Line 25"/>
            <p:cNvSpPr>
              <a:spLocks noChangeShapeType="1"/>
            </p:cNvSpPr>
            <p:nvPr/>
          </p:nvSpPr>
          <p:spPr bwMode="auto">
            <a:xfrm>
              <a:off x="4176" y="3312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92" name="Oval 26"/>
            <p:cNvSpPr>
              <a:spLocks noChangeArrowheads="1"/>
            </p:cNvSpPr>
            <p:nvPr/>
          </p:nvSpPr>
          <p:spPr bwMode="auto">
            <a:xfrm>
              <a:off x="2736" y="2736"/>
              <a:ext cx="96" cy="96"/>
            </a:xfrm>
            <a:prstGeom prst="ellipse">
              <a:avLst/>
            </a:prstGeom>
            <a:solidFill>
              <a:srgbClr val="0033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168" name="AutoShape 27"/>
          <p:cNvSpPr>
            <a:spLocks/>
          </p:cNvSpPr>
          <p:nvPr/>
        </p:nvSpPr>
        <p:spPr bwMode="auto">
          <a:xfrm rot="-5400000">
            <a:off x="3962400" y="2133600"/>
            <a:ext cx="152400" cy="914400"/>
          </a:xfrm>
          <a:prstGeom prst="rightBrace">
            <a:avLst>
              <a:gd name="adj1" fmla="val 50000"/>
              <a:gd name="adj2" fmla="val 50139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9" name="Rectangle 28"/>
          <p:cNvSpPr>
            <a:spLocks noChangeArrowheads="1"/>
          </p:cNvSpPr>
          <p:nvPr/>
        </p:nvSpPr>
        <p:spPr bwMode="auto">
          <a:xfrm>
            <a:off x="3886200" y="21939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12" charset="2"/>
              <a:buNone/>
            </a:pPr>
            <a:r>
              <a:rPr lang="fr-FR" sz="2000" i="1"/>
              <a:t>L</a:t>
            </a:r>
            <a:endParaRPr lang="en-GB" sz="2000" i="1"/>
          </a:p>
        </p:txBody>
      </p:sp>
      <p:sp>
        <p:nvSpPr>
          <p:cNvPr id="92170" name="Rectangle 29"/>
          <p:cNvSpPr>
            <a:spLocks noChangeArrowheads="1"/>
          </p:cNvSpPr>
          <p:nvPr/>
        </p:nvSpPr>
        <p:spPr bwMode="auto">
          <a:xfrm>
            <a:off x="1828800" y="6172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-112" charset="2"/>
              <a:buNone/>
            </a:pPr>
            <a:r>
              <a:rPr lang="en-US" sz="2000" b="1">
                <a:ea typeface="Times New Roman" pitchFamily="-112" charset="0"/>
                <a:cs typeface="Times New Roman" pitchFamily="-112" charset="0"/>
              </a:rPr>
              <a:t>Real Space</a:t>
            </a:r>
          </a:p>
        </p:txBody>
      </p:sp>
      <p:sp>
        <p:nvSpPr>
          <p:cNvPr id="92171" name="Rectangle 30"/>
          <p:cNvSpPr>
            <a:spLocks noChangeArrowheads="1"/>
          </p:cNvSpPr>
          <p:nvPr/>
        </p:nvSpPr>
        <p:spPr bwMode="auto">
          <a:xfrm>
            <a:off x="5715000" y="61864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-112" charset="2"/>
              <a:buNone/>
            </a:pPr>
            <a:r>
              <a:rPr lang="en-US" sz="2000" b="1">
                <a:ea typeface="Times New Roman" pitchFamily="-112" charset="0"/>
                <a:cs typeface="Times New Roman" pitchFamily="-112" charset="0"/>
              </a:rPr>
              <a:t>Phase Space</a:t>
            </a:r>
          </a:p>
        </p:txBody>
      </p:sp>
      <p:sp>
        <p:nvSpPr>
          <p:cNvPr id="92172" name="Rectangle 31"/>
          <p:cNvSpPr>
            <a:spLocks noChangeArrowheads="1"/>
          </p:cNvSpPr>
          <p:nvPr/>
        </p:nvSpPr>
        <p:spPr bwMode="auto">
          <a:xfrm>
            <a:off x="381000" y="45100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-112" charset="2"/>
              <a:buNone/>
            </a:pPr>
            <a:r>
              <a:rPr lang="en-US" sz="2000" b="1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Before</a:t>
            </a:r>
          </a:p>
        </p:txBody>
      </p:sp>
      <p:sp>
        <p:nvSpPr>
          <p:cNvPr id="92173" name="Rectangle 32"/>
          <p:cNvSpPr>
            <a:spLocks noChangeArrowheads="1"/>
          </p:cNvSpPr>
          <p:nvPr/>
        </p:nvSpPr>
        <p:spPr bwMode="auto">
          <a:xfrm>
            <a:off x="3276600" y="39624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-112" charset="2"/>
              <a:buNone/>
            </a:pPr>
            <a:r>
              <a:rPr lang="en-US" sz="2000" b="1">
                <a:solidFill>
                  <a:srgbClr val="0033CC"/>
                </a:solidFill>
                <a:ea typeface="Times New Roman" pitchFamily="-112" charset="0"/>
                <a:cs typeface="Times New Roman" pitchFamily="-112" charset="0"/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1026"/>
          <p:cNvGrpSpPr>
            <a:grpSpLocks/>
          </p:cNvGrpSpPr>
          <p:nvPr/>
        </p:nvGrpSpPr>
        <p:grpSpPr bwMode="auto">
          <a:xfrm>
            <a:off x="6705600" y="2286000"/>
            <a:ext cx="2341563" cy="2286000"/>
            <a:chOff x="4224" y="1440"/>
            <a:chExt cx="1475" cy="1440"/>
          </a:xfrm>
        </p:grpSpPr>
        <p:sp>
          <p:nvSpPr>
            <p:cNvPr id="94258" name="Line 1027"/>
            <p:cNvSpPr>
              <a:spLocks noChangeShapeType="1"/>
            </p:cNvSpPr>
            <p:nvPr/>
          </p:nvSpPr>
          <p:spPr bwMode="auto">
            <a:xfrm>
              <a:off x="5023" y="1459"/>
              <a:ext cx="0" cy="141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9" name="Line 1028"/>
            <p:cNvSpPr>
              <a:spLocks noChangeShapeType="1"/>
            </p:cNvSpPr>
            <p:nvPr/>
          </p:nvSpPr>
          <p:spPr bwMode="auto">
            <a:xfrm>
              <a:off x="4272" y="2232"/>
              <a:ext cx="142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0" name="Line 1029"/>
            <p:cNvSpPr>
              <a:spLocks noChangeShapeType="1"/>
            </p:cNvSpPr>
            <p:nvPr/>
          </p:nvSpPr>
          <p:spPr bwMode="auto">
            <a:xfrm flipV="1">
              <a:off x="4442" y="1571"/>
              <a:ext cx="0" cy="13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1" name="Oval 1030"/>
            <p:cNvSpPr>
              <a:spLocks noChangeArrowheads="1"/>
            </p:cNvSpPr>
            <p:nvPr/>
          </p:nvSpPr>
          <p:spPr bwMode="auto">
            <a:xfrm>
              <a:off x="4970" y="1825"/>
              <a:ext cx="80" cy="6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2" name="Oval 1031"/>
            <p:cNvSpPr>
              <a:spLocks noChangeArrowheads="1"/>
            </p:cNvSpPr>
            <p:nvPr/>
          </p:nvSpPr>
          <p:spPr bwMode="auto">
            <a:xfrm>
              <a:off x="4980" y="2509"/>
              <a:ext cx="80" cy="7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3" name="Text Box 1032"/>
            <p:cNvSpPr txBox="1">
              <a:spLocks noChangeArrowheads="1"/>
            </p:cNvSpPr>
            <p:nvPr/>
          </p:nvSpPr>
          <p:spPr bwMode="auto">
            <a:xfrm>
              <a:off x="4224" y="1440"/>
              <a:ext cx="33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/>
                <a:t>u’</a:t>
              </a:r>
            </a:p>
          </p:txBody>
        </p:sp>
        <p:sp>
          <p:nvSpPr>
            <p:cNvPr id="94264" name="Text Box 1033"/>
            <p:cNvSpPr txBox="1">
              <a:spLocks noChangeArrowheads="1"/>
            </p:cNvSpPr>
            <p:nvPr/>
          </p:nvSpPr>
          <p:spPr bwMode="auto">
            <a:xfrm>
              <a:off x="5488" y="1991"/>
              <a:ext cx="176" cy="2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/>
                <a:t>u</a:t>
              </a:r>
            </a:p>
          </p:txBody>
        </p:sp>
        <p:sp>
          <p:nvSpPr>
            <p:cNvPr id="94265" name="Line 1034"/>
            <p:cNvSpPr>
              <a:spLocks noChangeShapeType="1"/>
            </p:cNvSpPr>
            <p:nvPr/>
          </p:nvSpPr>
          <p:spPr bwMode="auto">
            <a:xfrm>
              <a:off x="5023" y="1863"/>
              <a:ext cx="0" cy="6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11" name="Rectangle 1035"/>
          <p:cNvSpPr>
            <a:spLocks noGrp="1" noChangeArrowheads="1"/>
          </p:cNvSpPr>
          <p:nvPr>
            <p:ph type="title"/>
          </p:nvPr>
        </p:nvSpPr>
        <p:spPr>
          <a:xfrm>
            <a:off x="142844" y="-24"/>
            <a:ext cx="7924800" cy="609600"/>
          </a:xfrm>
        </p:spPr>
        <p:txBody>
          <a:bodyPr/>
          <a:lstStyle/>
          <a:p>
            <a:r>
              <a:rPr lang="el-GR" sz="4400" dirty="0" smtClean="0"/>
              <a:t>(Από)εστιακός λεπτός φακός</a:t>
            </a:r>
            <a:endParaRPr lang="en-GB" dirty="0"/>
          </a:p>
        </p:txBody>
      </p:sp>
      <p:grpSp>
        <p:nvGrpSpPr>
          <p:cNvPr id="94212" name="Group 1036"/>
          <p:cNvGrpSpPr>
            <a:grpSpLocks/>
          </p:cNvGrpSpPr>
          <p:nvPr/>
        </p:nvGrpSpPr>
        <p:grpSpPr bwMode="auto">
          <a:xfrm>
            <a:off x="6705600" y="4495800"/>
            <a:ext cx="2341563" cy="2286000"/>
            <a:chOff x="4224" y="2832"/>
            <a:chExt cx="1475" cy="1440"/>
          </a:xfrm>
        </p:grpSpPr>
        <p:sp>
          <p:nvSpPr>
            <p:cNvPr id="94250" name="Line 1037"/>
            <p:cNvSpPr>
              <a:spLocks noChangeShapeType="1"/>
            </p:cNvSpPr>
            <p:nvPr/>
          </p:nvSpPr>
          <p:spPr bwMode="auto">
            <a:xfrm>
              <a:off x="5023" y="2851"/>
              <a:ext cx="1" cy="141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1" name="Line 1038"/>
            <p:cNvSpPr>
              <a:spLocks noChangeShapeType="1"/>
            </p:cNvSpPr>
            <p:nvPr/>
          </p:nvSpPr>
          <p:spPr bwMode="auto">
            <a:xfrm>
              <a:off x="4272" y="3624"/>
              <a:ext cx="142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2" name="Line 1039"/>
            <p:cNvSpPr>
              <a:spLocks noChangeShapeType="1"/>
            </p:cNvSpPr>
            <p:nvPr/>
          </p:nvSpPr>
          <p:spPr bwMode="auto">
            <a:xfrm flipV="1">
              <a:off x="4442" y="2962"/>
              <a:ext cx="1" cy="13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3" name="Oval 1040"/>
            <p:cNvSpPr>
              <a:spLocks noChangeArrowheads="1"/>
            </p:cNvSpPr>
            <p:nvPr/>
          </p:nvSpPr>
          <p:spPr bwMode="auto">
            <a:xfrm>
              <a:off x="4970" y="3217"/>
              <a:ext cx="80" cy="69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4" name="Oval 1041"/>
            <p:cNvSpPr>
              <a:spLocks noChangeArrowheads="1"/>
            </p:cNvSpPr>
            <p:nvPr/>
          </p:nvSpPr>
          <p:spPr bwMode="auto">
            <a:xfrm>
              <a:off x="4980" y="3902"/>
              <a:ext cx="80" cy="6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5" name="Text Box 1042"/>
            <p:cNvSpPr txBox="1">
              <a:spLocks noChangeArrowheads="1"/>
            </p:cNvSpPr>
            <p:nvPr/>
          </p:nvSpPr>
          <p:spPr bwMode="auto">
            <a:xfrm>
              <a:off x="4224" y="2832"/>
              <a:ext cx="288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/>
                <a:t>u’</a:t>
              </a:r>
            </a:p>
          </p:txBody>
        </p:sp>
        <p:sp>
          <p:nvSpPr>
            <p:cNvPr id="94256" name="Text Box 1043"/>
            <p:cNvSpPr txBox="1">
              <a:spLocks noChangeArrowheads="1"/>
            </p:cNvSpPr>
            <p:nvPr/>
          </p:nvSpPr>
          <p:spPr bwMode="auto">
            <a:xfrm>
              <a:off x="5472" y="3335"/>
              <a:ext cx="176" cy="2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/>
                <a:t>u</a:t>
              </a:r>
            </a:p>
          </p:txBody>
        </p:sp>
        <p:sp>
          <p:nvSpPr>
            <p:cNvPr id="94257" name="Line 1044"/>
            <p:cNvSpPr>
              <a:spLocks noChangeShapeType="1"/>
            </p:cNvSpPr>
            <p:nvPr/>
          </p:nvSpPr>
          <p:spPr bwMode="auto">
            <a:xfrm>
              <a:off x="5023" y="3255"/>
              <a:ext cx="1" cy="6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13" name="Line 1045"/>
          <p:cNvSpPr>
            <a:spLocks noChangeShapeType="1"/>
          </p:cNvSpPr>
          <p:nvPr/>
        </p:nvSpPr>
        <p:spPr bwMode="auto">
          <a:xfrm>
            <a:off x="3352800" y="6451600"/>
            <a:ext cx="28527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4" name="Oval 1046"/>
          <p:cNvSpPr>
            <a:spLocks noChangeArrowheads="1"/>
          </p:cNvSpPr>
          <p:nvPr/>
        </p:nvSpPr>
        <p:spPr bwMode="auto">
          <a:xfrm>
            <a:off x="4227513" y="5708650"/>
            <a:ext cx="123825" cy="762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5" name="Line 1047"/>
          <p:cNvSpPr>
            <a:spLocks noChangeShapeType="1"/>
          </p:cNvSpPr>
          <p:nvPr/>
        </p:nvSpPr>
        <p:spPr bwMode="auto">
          <a:xfrm>
            <a:off x="4292600" y="5791200"/>
            <a:ext cx="0" cy="6604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6" name="Line 1048"/>
          <p:cNvSpPr>
            <a:spLocks noChangeShapeType="1"/>
          </p:cNvSpPr>
          <p:nvPr/>
        </p:nvSpPr>
        <p:spPr bwMode="auto">
          <a:xfrm>
            <a:off x="3132138" y="5445125"/>
            <a:ext cx="1106487" cy="257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7" name="Text Box 1049"/>
          <p:cNvSpPr txBox="1">
            <a:spLocks noChangeArrowheads="1"/>
          </p:cNvSpPr>
          <p:nvPr/>
        </p:nvSpPr>
        <p:spPr bwMode="auto">
          <a:xfrm>
            <a:off x="4114800" y="6542088"/>
            <a:ext cx="314325" cy="468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/>
              <a:t>0</a:t>
            </a:r>
            <a:endParaRPr lang="fr-FR" sz="2000" b="1" i="1"/>
          </a:p>
        </p:txBody>
      </p:sp>
      <p:sp>
        <p:nvSpPr>
          <p:cNvPr id="94218" name="Line 1050"/>
          <p:cNvSpPr>
            <a:spLocks noChangeShapeType="1"/>
          </p:cNvSpPr>
          <p:nvPr/>
        </p:nvSpPr>
        <p:spPr bwMode="auto">
          <a:xfrm flipV="1">
            <a:off x="4310063" y="5554663"/>
            <a:ext cx="1071562" cy="168275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9" name="Line 1051"/>
          <p:cNvSpPr>
            <a:spLocks noChangeShapeType="1"/>
          </p:cNvSpPr>
          <p:nvPr/>
        </p:nvSpPr>
        <p:spPr bwMode="auto">
          <a:xfrm flipV="1">
            <a:off x="4292600" y="5181600"/>
            <a:ext cx="0" cy="12636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lg" len="lg"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0" name="Line 1052"/>
          <p:cNvSpPr>
            <a:spLocks noChangeShapeType="1"/>
          </p:cNvSpPr>
          <p:nvPr/>
        </p:nvSpPr>
        <p:spPr bwMode="auto">
          <a:xfrm>
            <a:off x="3533775" y="5745163"/>
            <a:ext cx="2655888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1" name="Line 1053"/>
          <p:cNvSpPr>
            <a:spLocks noChangeShapeType="1"/>
          </p:cNvSpPr>
          <p:nvPr/>
        </p:nvSpPr>
        <p:spPr bwMode="auto">
          <a:xfrm>
            <a:off x="4310063" y="5745163"/>
            <a:ext cx="1509712" cy="706437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2" name="Text Box 1054"/>
          <p:cNvSpPr txBox="1">
            <a:spLocks noChangeArrowheads="1"/>
          </p:cNvSpPr>
          <p:nvPr/>
        </p:nvSpPr>
        <p:spPr bwMode="auto">
          <a:xfrm>
            <a:off x="5446713" y="6378575"/>
            <a:ext cx="344487" cy="4683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/>
              <a:t>f</a:t>
            </a:r>
          </a:p>
        </p:txBody>
      </p:sp>
      <p:sp>
        <p:nvSpPr>
          <p:cNvPr id="94223" name="Arc 1055"/>
          <p:cNvSpPr>
            <a:spLocks/>
          </p:cNvSpPr>
          <p:nvPr/>
        </p:nvSpPr>
        <p:spPr bwMode="auto">
          <a:xfrm flipV="1">
            <a:off x="4846638" y="5757863"/>
            <a:ext cx="155575" cy="263525"/>
          </a:xfrm>
          <a:custGeom>
            <a:avLst/>
            <a:gdLst>
              <a:gd name="T0" fmla="*/ 77737 w 21600"/>
              <a:gd name="T1" fmla="*/ 0 h 18710"/>
              <a:gd name="T2" fmla="*/ 155575 w 21600"/>
              <a:gd name="T3" fmla="*/ 263525 h 18710"/>
              <a:gd name="T4" fmla="*/ 0 w 21600"/>
              <a:gd name="T5" fmla="*/ 263525 h 18710"/>
              <a:gd name="T6" fmla="*/ 0 60000 65536"/>
              <a:gd name="T7" fmla="*/ 0 60000 65536"/>
              <a:gd name="T8" fmla="*/ 0 60000 65536"/>
              <a:gd name="T9" fmla="*/ 0 w 21600"/>
              <a:gd name="T10" fmla="*/ 0 h 18710"/>
              <a:gd name="T11" fmla="*/ 21600 w 21600"/>
              <a:gd name="T12" fmla="*/ 18710 h 18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710" fill="none" extrusionOk="0">
                <a:moveTo>
                  <a:pt x="10793" y="-1"/>
                </a:moveTo>
                <a:cubicBezTo>
                  <a:pt x="17480" y="3857"/>
                  <a:pt x="21600" y="10990"/>
                  <a:pt x="21600" y="18710"/>
                </a:cubicBezTo>
              </a:path>
              <a:path w="21600" h="18710" stroke="0" extrusionOk="0">
                <a:moveTo>
                  <a:pt x="10793" y="-1"/>
                </a:moveTo>
                <a:cubicBezTo>
                  <a:pt x="17480" y="3857"/>
                  <a:pt x="21600" y="10990"/>
                  <a:pt x="21600" y="18710"/>
                </a:cubicBezTo>
                <a:lnTo>
                  <a:pt x="0" y="1871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4" name="Arc 1056"/>
          <p:cNvSpPr>
            <a:spLocks/>
          </p:cNvSpPr>
          <p:nvPr/>
        </p:nvSpPr>
        <p:spPr bwMode="auto">
          <a:xfrm flipV="1">
            <a:off x="4770438" y="5622925"/>
            <a:ext cx="155575" cy="257175"/>
          </a:xfrm>
          <a:custGeom>
            <a:avLst/>
            <a:gdLst>
              <a:gd name="T0" fmla="*/ 132981 w 21600"/>
              <a:gd name="T1" fmla="*/ 0 h 18398"/>
              <a:gd name="T2" fmla="*/ 146709 w 21600"/>
              <a:gd name="T3" fmla="*/ 257175 h 18398"/>
              <a:gd name="T4" fmla="*/ 0 w 21600"/>
              <a:gd name="T5" fmla="*/ 156712 h 18398"/>
              <a:gd name="T6" fmla="*/ 0 60000 65536"/>
              <a:gd name="T7" fmla="*/ 0 60000 65536"/>
              <a:gd name="T8" fmla="*/ 0 60000 65536"/>
              <a:gd name="T9" fmla="*/ 0 w 21600"/>
              <a:gd name="T10" fmla="*/ 0 h 18398"/>
              <a:gd name="T11" fmla="*/ 21600 w 21600"/>
              <a:gd name="T12" fmla="*/ 18398 h 183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398" fill="none" extrusionOk="0">
                <a:moveTo>
                  <a:pt x="18462" y="0"/>
                </a:moveTo>
                <a:cubicBezTo>
                  <a:pt x="20514" y="3379"/>
                  <a:pt x="21600" y="7257"/>
                  <a:pt x="21600" y="11211"/>
                </a:cubicBezTo>
                <a:cubicBezTo>
                  <a:pt x="21600" y="13659"/>
                  <a:pt x="21183" y="16089"/>
                  <a:pt x="20369" y="18398"/>
                </a:cubicBezTo>
              </a:path>
              <a:path w="21600" h="18398" stroke="0" extrusionOk="0">
                <a:moveTo>
                  <a:pt x="18462" y="0"/>
                </a:moveTo>
                <a:cubicBezTo>
                  <a:pt x="20514" y="3379"/>
                  <a:pt x="21600" y="7257"/>
                  <a:pt x="21600" y="11211"/>
                </a:cubicBezTo>
                <a:cubicBezTo>
                  <a:pt x="21600" y="13659"/>
                  <a:pt x="21183" y="16089"/>
                  <a:pt x="20369" y="18398"/>
                </a:cubicBezTo>
                <a:lnTo>
                  <a:pt x="0" y="1121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none" w="sm" len="sm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5" name="Line 1057"/>
          <p:cNvSpPr>
            <a:spLocks noChangeShapeType="1"/>
          </p:cNvSpPr>
          <p:nvPr/>
        </p:nvSpPr>
        <p:spPr bwMode="auto">
          <a:xfrm rot="20829634" flipH="1">
            <a:off x="4267200" y="5067300"/>
            <a:ext cx="25400" cy="1143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6" name="Line 1058"/>
          <p:cNvSpPr>
            <a:spLocks noChangeShapeType="1"/>
          </p:cNvSpPr>
          <p:nvPr/>
        </p:nvSpPr>
        <p:spPr bwMode="auto">
          <a:xfrm rot="10029634" flipH="1">
            <a:off x="4267200" y="6438900"/>
            <a:ext cx="25400" cy="1143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7" name="Rectangle 1059"/>
          <p:cNvSpPr>
            <a:spLocks noChangeArrowheads="1"/>
          </p:cNvSpPr>
          <p:nvPr/>
        </p:nvSpPr>
        <p:spPr bwMode="auto">
          <a:xfrm>
            <a:off x="381000" y="990600"/>
            <a:ext cx="617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Θεωρείστε λεπτό φακό με εστιακή απόσταση </a:t>
            </a:r>
            <a:r>
              <a:rPr lang="en-US" sz="2000" b="1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±</a:t>
            </a:r>
            <a:r>
              <a:rPr lang="en-US" sz="2000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f</a:t>
            </a:r>
            <a:endParaRPr lang="en-US" sz="2000" i="1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sz="2000" b="1" i="1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sz="2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Η κλίση </a:t>
            </a:r>
            <a:r>
              <a:rPr lang="el-GR" sz="2000" b="1" dirty="0" smtClean="0">
                <a:solidFill>
                  <a:srgbClr val="008000"/>
                </a:solidFill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μειώνεται 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(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εστίαση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)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ή </a:t>
            </a:r>
            <a:r>
              <a:rPr lang="el-GR" sz="2000" b="1" dirty="0" smtClean="0">
                <a:solidFill>
                  <a:srgbClr val="FF9933"/>
                </a:solidFill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αυξάνεται 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(</a:t>
            </a:r>
            <a:r>
              <a:rPr lang="el-GR" sz="2000" dirty="0" err="1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αποεστίαση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) 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για θετική θέση</a:t>
            </a:r>
            <a:r>
              <a:rPr lang="en-US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,</a:t>
            </a:r>
            <a:r>
              <a:rPr lang="el-GR" sz="2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που παραμένει σταθερή</a:t>
            </a:r>
            <a:endParaRPr lang="en-US" sz="2000" baseline="-25000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94228" name="Picture 10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657850" y="1447800"/>
            <a:ext cx="3105150" cy="7254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4229" name="Picture 10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11263" y="1484313"/>
            <a:ext cx="339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0" name="Picture 10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79388" y="4076700"/>
            <a:ext cx="34051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31" name="Rectangle 1063"/>
          <p:cNvSpPr>
            <a:spLocks noChangeArrowheads="1"/>
          </p:cNvSpPr>
          <p:nvPr/>
        </p:nvSpPr>
        <p:spPr bwMode="auto">
          <a:xfrm>
            <a:off x="4787900" y="5303838"/>
            <a:ext cx="7921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-112" charset="2"/>
              <a:buNone/>
            </a:pPr>
            <a:r>
              <a:rPr lang="en-US" sz="1400" b="1">
                <a:solidFill>
                  <a:srgbClr val="0033CC"/>
                </a:solidFill>
              </a:rPr>
              <a:t>After</a:t>
            </a:r>
            <a:endParaRPr lang="en-US" sz="1400" b="1">
              <a:solidFill>
                <a:srgbClr val="FF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94232" name="Rectangle 1064"/>
          <p:cNvSpPr>
            <a:spLocks noChangeArrowheads="1"/>
          </p:cNvSpPr>
          <p:nvPr/>
        </p:nvSpPr>
        <p:spPr bwMode="auto">
          <a:xfrm>
            <a:off x="2627313" y="5516563"/>
            <a:ext cx="7921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-112" charset="2"/>
              <a:buNone/>
            </a:pPr>
            <a:r>
              <a:rPr lang="en-US" sz="1400" b="1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Before</a:t>
            </a:r>
          </a:p>
        </p:txBody>
      </p:sp>
      <p:grpSp>
        <p:nvGrpSpPr>
          <p:cNvPr id="94233" name="Group 1065"/>
          <p:cNvGrpSpPr>
            <a:grpSpLocks/>
          </p:cNvGrpSpPr>
          <p:nvPr/>
        </p:nvGrpSpPr>
        <p:grpSpPr bwMode="auto">
          <a:xfrm>
            <a:off x="2627313" y="3124200"/>
            <a:ext cx="3578225" cy="1665288"/>
            <a:chOff x="1655" y="1968"/>
            <a:chExt cx="2254" cy="1049"/>
          </a:xfrm>
        </p:grpSpPr>
        <p:sp>
          <p:nvSpPr>
            <p:cNvPr id="94235" name="Line 1066"/>
            <p:cNvSpPr>
              <a:spLocks noChangeShapeType="1"/>
            </p:cNvSpPr>
            <p:nvPr/>
          </p:nvSpPr>
          <p:spPr bwMode="auto">
            <a:xfrm>
              <a:off x="2112" y="2768"/>
              <a:ext cx="179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Oval 1067"/>
            <p:cNvSpPr>
              <a:spLocks noChangeArrowheads="1"/>
            </p:cNvSpPr>
            <p:nvPr/>
          </p:nvSpPr>
          <p:spPr bwMode="auto">
            <a:xfrm>
              <a:off x="2663" y="2300"/>
              <a:ext cx="78" cy="4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7" name="Line 1068"/>
            <p:cNvSpPr>
              <a:spLocks noChangeShapeType="1"/>
            </p:cNvSpPr>
            <p:nvPr/>
          </p:nvSpPr>
          <p:spPr bwMode="auto">
            <a:xfrm>
              <a:off x="2704" y="2352"/>
              <a:ext cx="0" cy="41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8" name="Line 1069"/>
            <p:cNvSpPr>
              <a:spLocks noChangeShapeType="1"/>
            </p:cNvSpPr>
            <p:nvPr/>
          </p:nvSpPr>
          <p:spPr bwMode="auto">
            <a:xfrm>
              <a:off x="2662" y="2317"/>
              <a:ext cx="697" cy="1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Text Box 1070"/>
            <p:cNvSpPr txBox="1">
              <a:spLocks noChangeArrowheads="1"/>
            </p:cNvSpPr>
            <p:nvPr/>
          </p:nvSpPr>
          <p:spPr bwMode="auto">
            <a:xfrm>
              <a:off x="2538" y="2722"/>
              <a:ext cx="560" cy="2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/>
                <a:t>0</a:t>
              </a:r>
            </a:p>
          </p:txBody>
        </p:sp>
        <p:sp>
          <p:nvSpPr>
            <p:cNvPr id="94240" name="Line 1071"/>
            <p:cNvSpPr>
              <a:spLocks noChangeShapeType="1"/>
            </p:cNvSpPr>
            <p:nvPr/>
          </p:nvSpPr>
          <p:spPr bwMode="auto">
            <a:xfrm flipV="1">
              <a:off x="1973" y="2341"/>
              <a:ext cx="675" cy="1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072"/>
            <p:cNvSpPr>
              <a:spLocks noChangeShapeType="1"/>
            </p:cNvSpPr>
            <p:nvPr/>
          </p:nvSpPr>
          <p:spPr bwMode="auto">
            <a:xfrm flipV="1">
              <a:off x="2704" y="1968"/>
              <a:ext cx="0" cy="7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arrow" w="lg" len="lg"/>
              <a:tailEnd type="arrow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Line 1073"/>
            <p:cNvSpPr>
              <a:spLocks noChangeShapeType="1"/>
            </p:cNvSpPr>
            <p:nvPr/>
          </p:nvSpPr>
          <p:spPr bwMode="auto">
            <a:xfrm>
              <a:off x="2226" y="2323"/>
              <a:ext cx="1673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3" name="Line 1074"/>
            <p:cNvSpPr>
              <a:spLocks noChangeShapeType="1"/>
            </p:cNvSpPr>
            <p:nvPr/>
          </p:nvSpPr>
          <p:spPr bwMode="auto">
            <a:xfrm>
              <a:off x="2715" y="2323"/>
              <a:ext cx="951" cy="44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4" name="Text Box 1075"/>
            <p:cNvSpPr txBox="1">
              <a:spLocks noChangeArrowheads="1"/>
            </p:cNvSpPr>
            <p:nvPr/>
          </p:nvSpPr>
          <p:spPr bwMode="auto">
            <a:xfrm>
              <a:off x="3431" y="2722"/>
              <a:ext cx="175" cy="2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/>
                <a:t>f</a:t>
              </a:r>
            </a:p>
          </p:txBody>
        </p:sp>
        <p:sp>
          <p:nvSpPr>
            <p:cNvPr id="94245" name="Arc 1076"/>
            <p:cNvSpPr>
              <a:spLocks/>
            </p:cNvSpPr>
            <p:nvPr/>
          </p:nvSpPr>
          <p:spPr bwMode="auto">
            <a:xfrm flipV="1">
              <a:off x="3053" y="2331"/>
              <a:ext cx="98" cy="166"/>
            </a:xfrm>
            <a:custGeom>
              <a:avLst/>
              <a:gdLst>
                <a:gd name="T0" fmla="*/ 49 w 21600"/>
                <a:gd name="T1" fmla="*/ 0 h 18710"/>
                <a:gd name="T2" fmla="*/ 98 w 21600"/>
                <a:gd name="T3" fmla="*/ 166 h 18710"/>
                <a:gd name="T4" fmla="*/ 0 w 21600"/>
                <a:gd name="T5" fmla="*/ 166 h 187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10"/>
                <a:gd name="T11" fmla="*/ 21600 w 21600"/>
                <a:gd name="T12" fmla="*/ 18710 h 187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10" fill="none" extrusionOk="0">
                  <a:moveTo>
                    <a:pt x="10793" y="-1"/>
                  </a:moveTo>
                  <a:cubicBezTo>
                    <a:pt x="17480" y="3857"/>
                    <a:pt x="21600" y="10990"/>
                    <a:pt x="21600" y="18710"/>
                  </a:cubicBezTo>
                </a:path>
                <a:path w="21600" h="18710" stroke="0" extrusionOk="0">
                  <a:moveTo>
                    <a:pt x="10793" y="-1"/>
                  </a:moveTo>
                  <a:cubicBezTo>
                    <a:pt x="17480" y="3857"/>
                    <a:pt x="21600" y="10990"/>
                    <a:pt x="21600" y="18710"/>
                  </a:cubicBezTo>
                  <a:lnTo>
                    <a:pt x="0" y="1871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6" name="Arc 1077"/>
            <p:cNvSpPr>
              <a:spLocks/>
            </p:cNvSpPr>
            <p:nvPr/>
          </p:nvSpPr>
          <p:spPr bwMode="auto">
            <a:xfrm flipV="1">
              <a:off x="2971" y="2251"/>
              <a:ext cx="98" cy="162"/>
            </a:xfrm>
            <a:custGeom>
              <a:avLst/>
              <a:gdLst>
                <a:gd name="T0" fmla="*/ 84 w 21600"/>
                <a:gd name="T1" fmla="*/ 0 h 18398"/>
                <a:gd name="T2" fmla="*/ 92 w 21600"/>
                <a:gd name="T3" fmla="*/ 162 h 18398"/>
                <a:gd name="T4" fmla="*/ 0 w 21600"/>
                <a:gd name="T5" fmla="*/ 99 h 183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398"/>
                <a:gd name="T11" fmla="*/ 21600 w 21600"/>
                <a:gd name="T12" fmla="*/ 18398 h 183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398" fill="none" extrusionOk="0">
                  <a:moveTo>
                    <a:pt x="18462" y="0"/>
                  </a:moveTo>
                  <a:cubicBezTo>
                    <a:pt x="20514" y="3379"/>
                    <a:pt x="21600" y="7257"/>
                    <a:pt x="21600" y="11211"/>
                  </a:cubicBezTo>
                  <a:cubicBezTo>
                    <a:pt x="21600" y="13659"/>
                    <a:pt x="21183" y="16089"/>
                    <a:pt x="20369" y="18398"/>
                  </a:cubicBezTo>
                </a:path>
                <a:path w="21600" h="18398" stroke="0" extrusionOk="0">
                  <a:moveTo>
                    <a:pt x="18462" y="0"/>
                  </a:moveTo>
                  <a:cubicBezTo>
                    <a:pt x="20514" y="3379"/>
                    <a:pt x="21600" y="7257"/>
                    <a:pt x="21600" y="11211"/>
                  </a:cubicBezTo>
                  <a:cubicBezTo>
                    <a:pt x="21600" y="13659"/>
                    <a:pt x="21183" y="16089"/>
                    <a:pt x="20369" y="18398"/>
                  </a:cubicBezTo>
                  <a:lnTo>
                    <a:pt x="0" y="11211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7" name="Rectangle 1078"/>
            <p:cNvSpPr>
              <a:spLocks noChangeArrowheads="1"/>
            </p:cNvSpPr>
            <p:nvPr/>
          </p:nvSpPr>
          <p:spPr bwMode="auto">
            <a:xfrm>
              <a:off x="1655" y="2205"/>
              <a:ext cx="49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 typeface="Wingdings" pitchFamily="-112" charset="2"/>
                <a:buNone/>
              </a:pPr>
              <a:r>
                <a:rPr lang="en-US" sz="1400" b="1">
                  <a:solidFill>
                    <a:srgbClr val="FF0000"/>
                  </a:solidFill>
                  <a:ea typeface="Times New Roman" pitchFamily="-112" charset="0"/>
                  <a:cs typeface="Times New Roman" pitchFamily="-112" charset="0"/>
                </a:rPr>
                <a:t>Before</a:t>
              </a:r>
            </a:p>
          </p:txBody>
        </p:sp>
        <p:sp>
          <p:nvSpPr>
            <p:cNvPr id="94248" name="Rectangle 1079"/>
            <p:cNvSpPr>
              <a:spLocks noChangeArrowheads="1"/>
            </p:cNvSpPr>
            <p:nvPr/>
          </p:nvSpPr>
          <p:spPr bwMode="auto">
            <a:xfrm>
              <a:off x="3379" y="2341"/>
              <a:ext cx="49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 typeface="Wingdings" pitchFamily="-112" charset="2"/>
                <a:buNone/>
              </a:pPr>
              <a:r>
                <a:rPr lang="en-US" sz="1400" b="1">
                  <a:solidFill>
                    <a:srgbClr val="0033CC"/>
                  </a:solidFill>
                  <a:ea typeface="Times New Roman" pitchFamily="-112" charset="0"/>
                  <a:cs typeface="Times New Roman" pitchFamily="-112" charset="0"/>
                </a:rPr>
                <a:t>After</a:t>
              </a:r>
            </a:p>
          </p:txBody>
        </p:sp>
        <p:sp>
          <p:nvSpPr>
            <p:cNvPr id="94249" name="Line 1080"/>
            <p:cNvSpPr>
              <a:spLocks noChangeShapeType="1"/>
            </p:cNvSpPr>
            <p:nvPr/>
          </p:nvSpPr>
          <p:spPr bwMode="auto">
            <a:xfrm flipV="1">
              <a:off x="2744" y="2205"/>
              <a:ext cx="635" cy="91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34" name="Line 1081"/>
          <p:cNvSpPr>
            <a:spLocks noChangeShapeType="1"/>
          </p:cNvSpPr>
          <p:nvPr/>
        </p:nvSpPr>
        <p:spPr bwMode="auto">
          <a:xfrm>
            <a:off x="4356100" y="5732463"/>
            <a:ext cx="1584325" cy="433387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71414"/>
            <a:ext cx="8153400" cy="457200"/>
          </a:xfrm>
        </p:spPr>
        <p:txBody>
          <a:bodyPr/>
          <a:lstStyle/>
          <a:p>
            <a:r>
              <a:rPr lang="el-GR" sz="4400" dirty="0" smtClean="0"/>
              <a:t>Εστιακά ζεύγη</a:t>
            </a:r>
            <a:endParaRPr lang="en-US" sz="2800" dirty="0"/>
          </a:p>
        </p:txBody>
      </p:sp>
      <p:grpSp>
        <p:nvGrpSpPr>
          <p:cNvPr id="96259" name="Group 1027"/>
          <p:cNvGrpSpPr>
            <a:grpSpLocks/>
          </p:cNvGrpSpPr>
          <p:nvPr/>
        </p:nvGrpSpPr>
        <p:grpSpPr bwMode="auto">
          <a:xfrm>
            <a:off x="76200" y="947738"/>
            <a:ext cx="3733800" cy="2328862"/>
            <a:chOff x="48" y="597"/>
            <a:chExt cx="2352" cy="1467"/>
          </a:xfrm>
        </p:grpSpPr>
        <p:sp>
          <p:nvSpPr>
            <p:cNvPr id="96265" name="Oval 1028"/>
            <p:cNvSpPr>
              <a:spLocks noChangeArrowheads="1"/>
            </p:cNvSpPr>
            <p:nvPr/>
          </p:nvSpPr>
          <p:spPr bwMode="auto">
            <a:xfrm>
              <a:off x="837" y="597"/>
              <a:ext cx="129" cy="1068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66" name="Line 1029"/>
            <p:cNvSpPr>
              <a:spLocks noChangeShapeType="1"/>
            </p:cNvSpPr>
            <p:nvPr/>
          </p:nvSpPr>
          <p:spPr bwMode="auto">
            <a:xfrm>
              <a:off x="163" y="731"/>
              <a:ext cx="706" cy="10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67" name="Line 1030"/>
            <p:cNvSpPr>
              <a:spLocks noChangeShapeType="1"/>
            </p:cNvSpPr>
            <p:nvPr/>
          </p:nvSpPr>
          <p:spPr bwMode="auto">
            <a:xfrm>
              <a:off x="918" y="835"/>
              <a:ext cx="564" cy="211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68" name="Line 1031"/>
            <p:cNvSpPr>
              <a:spLocks noChangeShapeType="1"/>
            </p:cNvSpPr>
            <p:nvPr/>
          </p:nvSpPr>
          <p:spPr bwMode="auto">
            <a:xfrm>
              <a:off x="48" y="1172"/>
              <a:ext cx="22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69" name="Line 1032"/>
            <p:cNvSpPr>
              <a:spLocks noChangeShapeType="1"/>
            </p:cNvSpPr>
            <p:nvPr/>
          </p:nvSpPr>
          <p:spPr bwMode="auto">
            <a:xfrm>
              <a:off x="932" y="840"/>
              <a:ext cx="665" cy="1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0" name="Arc 1033"/>
            <p:cNvSpPr>
              <a:spLocks/>
            </p:cNvSpPr>
            <p:nvPr/>
          </p:nvSpPr>
          <p:spPr bwMode="auto">
            <a:xfrm>
              <a:off x="1204" y="649"/>
              <a:ext cx="87" cy="314"/>
            </a:xfrm>
            <a:custGeom>
              <a:avLst/>
              <a:gdLst>
                <a:gd name="T0" fmla="*/ 87 w 17123"/>
                <a:gd name="T1" fmla="*/ 230 h 17984"/>
                <a:gd name="T2" fmla="*/ 61 w 17123"/>
                <a:gd name="T3" fmla="*/ 314 h 17984"/>
                <a:gd name="T4" fmla="*/ 0 w 17123"/>
                <a:gd name="T5" fmla="*/ 0 h 17984"/>
                <a:gd name="T6" fmla="*/ 0 60000 65536"/>
                <a:gd name="T7" fmla="*/ 0 60000 65536"/>
                <a:gd name="T8" fmla="*/ 0 60000 65536"/>
                <a:gd name="T9" fmla="*/ 0 w 17123"/>
                <a:gd name="T10" fmla="*/ 0 h 17984"/>
                <a:gd name="T11" fmla="*/ 17123 w 17123"/>
                <a:gd name="T12" fmla="*/ 17984 h 17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23" h="17984" fill="none" extrusionOk="0">
                  <a:moveTo>
                    <a:pt x="17122" y="13166"/>
                  </a:moveTo>
                  <a:cubicBezTo>
                    <a:pt x="15678" y="15044"/>
                    <a:pt x="13936" y="16672"/>
                    <a:pt x="11963" y="17983"/>
                  </a:cubicBezTo>
                </a:path>
                <a:path w="17123" h="17984" stroke="0" extrusionOk="0">
                  <a:moveTo>
                    <a:pt x="17122" y="13166"/>
                  </a:moveTo>
                  <a:cubicBezTo>
                    <a:pt x="15678" y="15044"/>
                    <a:pt x="13936" y="16672"/>
                    <a:pt x="11963" y="1798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1" name="Text Box 1034"/>
            <p:cNvSpPr txBox="1">
              <a:spLocks noChangeArrowheads="1"/>
            </p:cNvSpPr>
            <p:nvPr/>
          </p:nvSpPr>
          <p:spPr bwMode="auto">
            <a:xfrm>
              <a:off x="622" y="864"/>
              <a:ext cx="19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sz="1800" b="1" i="1"/>
                <a:t>x</a:t>
              </a:r>
              <a:endParaRPr lang="en-GB" sz="1800" b="1"/>
            </a:p>
          </p:txBody>
        </p:sp>
        <p:grpSp>
          <p:nvGrpSpPr>
            <p:cNvPr id="96272" name="Group 1035"/>
            <p:cNvGrpSpPr>
              <a:grpSpLocks/>
            </p:cNvGrpSpPr>
            <p:nvPr/>
          </p:nvGrpSpPr>
          <p:grpSpPr bwMode="auto">
            <a:xfrm>
              <a:off x="1310" y="627"/>
              <a:ext cx="402" cy="1049"/>
              <a:chOff x="1248" y="2352"/>
              <a:chExt cx="339" cy="780"/>
            </a:xfrm>
          </p:grpSpPr>
          <p:sp>
            <p:nvSpPr>
              <p:cNvPr id="96278" name="Line 1036"/>
              <p:cNvSpPr>
                <a:spLocks noChangeShapeType="1"/>
              </p:cNvSpPr>
              <p:nvPr/>
            </p:nvSpPr>
            <p:spPr bwMode="auto">
              <a:xfrm>
                <a:off x="1281" y="3132"/>
                <a:ext cx="30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6279" name="Group 1037"/>
              <p:cNvGrpSpPr>
                <a:grpSpLocks/>
              </p:cNvGrpSpPr>
              <p:nvPr/>
            </p:nvGrpSpPr>
            <p:grpSpPr bwMode="auto">
              <a:xfrm>
                <a:off x="1248" y="2352"/>
                <a:ext cx="339" cy="780"/>
                <a:chOff x="3552" y="1487"/>
                <a:chExt cx="486" cy="1489"/>
              </a:xfrm>
            </p:grpSpPr>
            <p:sp>
              <p:nvSpPr>
                <p:cNvPr id="96280" name="Arc 1038"/>
                <p:cNvSpPr>
                  <a:spLocks/>
                </p:cNvSpPr>
                <p:nvPr/>
              </p:nvSpPr>
              <p:spPr bwMode="auto">
                <a:xfrm rot="10665051" flipH="1">
                  <a:off x="3552" y="1487"/>
                  <a:ext cx="185" cy="1480"/>
                </a:xfrm>
                <a:custGeom>
                  <a:avLst/>
                  <a:gdLst>
                    <a:gd name="T0" fmla="*/ 0 w 21600"/>
                    <a:gd name="T1" fmla="*/ 0 h 42966"/>
                    <a:gd name="T2" fmla="*/ 27 w 21600"/>
                    <a:gd name="T3" fmla="*/ 1480 h 42966"/>
                    <a:gd name="T4" fmla="*/ 0 w 21600"/>
                    <a:gd name="T5" fmla="*/ 744 h 4296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66"/>
                    <a:gd name="T11" fmla="*/ 21600 w 21600"/>
                    <a:gd name="T12" fmla="*/ 42966 h 429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6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305"/>
                        <a:pt x="13759" y="41395"/>
                        <a:pt x="3170" y="42966"/>
                      </a:cubicBezTo>
                    </a:path>
                    <a:path w="21600" h="4296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305"/>
                        <a:pt x="13759" y="41395"/>
                        <a:pt x="3170" y="4296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281" name="Arc 1039"/>
                <p:cNvSpPr>
                  <a:spLocks/>
                </p:cNvSpPr>
                <p:nvPr/>
              </p:nvSpPr>
              <p:spPr bwMode="auto">
                <a:xfrm rot="21543920" flipH="1">
                  <a:off x="3842" y="1488"/>
                  <a:ext cx="196" cy="1488"/>
                </a:xfrm>
                <a:custGeom>
                  <a:avLst/>
                  <a:gdLst>
                    <a:gd name="T0" fmla="*/ 11 w 22887"/>
                    <a:gd name="T1" fmla="*/ 0 h 43200"/>
                    <a:gd name="T2" fmla="*/ 0 w 22887"/>
                    <a:gd name="T3" fmla="*/ 1487 h 43200"/>
                    <a:gd name="T4" fmla="*/ 11 w 22887"/>
                    <a:gd name="T5" fmla="*/ 744 h 43200"/>
                    <a:gd name="T6" fmla="*/ 0 60000 65536"/>
                    <a:gd name="T7" fmla="*/ 0 60000 65536"/>
                    <a:gd name="T8" fmla="*/ 0 60000 65536"/>
                    <a:gd name="T9" fmla="*/ 0 w 22887"/>
                    <a:gd name="T10" fmla="*/ 0 h 43200"/>
                    <a:gd name="T11" fmla="*/ 22887 w 2288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887" h="43200" fill="none" extrusionOk="0">
                      <a:moveTo>
                        <a:pt x="1286" y="0"/>
                      </a:moveTo>
                      <a:cubicBezTo>
                        <a:pt x="13216" y="0"/>
                        <a:pt x="22887" y="9670"/>
                        <a:pt x="22887" y="21600"/>
                      </a:cubicBezTo>
                      <a:cubicBezTo>
                        <a:pt x="22887" y="33529"/>
                        <a:pt x="13216" y="43200"/>
                        <a:pt x="1287" y="43200"/>
                      </a:cubicBezTo>
                      <a:cubicBezTo>
                        <a:pt x="857" y="43199"/>
                        <a:pt x="428" y="43187"/>
                        <a:pt x="0" y="43161"/>
                      </a:cubicBezTo>
                    </a:path>
                    <a:path w="22887" h="43200" stroke="0" extrusionOk="0">
                      <a:moveTo>
                        <a:pt x="1286" y="0"/>
                      </a:moveTo>
                      <a:cubicBezTo>
                        <a:pt x="13216" y="0"/>
                        <a:pt x="22887" y="9670"/>
                        <a:pt x="22887" y="21600"/>
                      </a:cubicBezTo>
                      <a:cubicBezTo>
                        <a:pt x="22887" y="33529"/>
                        <a:pt x="13216" y="43200"/>
                        <a:pt x="1287" y="43200"/>
                      </a:cubicBezTo>
                      <a:cubicBezTo>
                        <a:pt x="857" y="43199"/>
                        <a:pt x="428" y="43187"/>
                        <a:pt x="0" y="43161"/>
                      </a:cubicBezTo>
                      <a:lnTo>
                        <a:pt x="1287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282" name="Line 1040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6273" name="Line 1041"/>
            <p:cNvSpPr>
              <a:spLocks noChangeShapeType="1"/>
            </p:cNvSpPr>
            <p:nvPr/>
          </p:nvSpPr>
          <p:spPr bwMode="auto">
            <a:xfrm>
              <a:off x="1540" y="1046"/>
              <a:ext cx="860" cy="10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4" name="AutoShape 1042"/>
            <p:cNvSpPr>
              <a:spLocks/>
            </p:cNvSpPr>
            <p:nvPr/>
          </p:nvSpPr>
          <p:spPr bwMode="auto">
            <a:xfrm rot="5400000">
              <a:off x="1192" y="1484"/>
              <a:ext cx="88" cy="609"/>
            </a:xfrm>
            <a:prstGeom prst="rightBrace">
              <a:avLst>
                <a:gd name="adj1" fmla="val 57670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5" name="Rectangle 1043"/>
            <p:cNvSpPr>
              <a:spLocks noChangeArrowheads="1"/>
            </p:cNvSpPr>
            <p:nvPr/>
          </p:nvSpPr>
          <p:spPr bwMode="auto">
            <a:xfrm>
              <a:off x="1150" y="1833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800" b="1" i="1">
                  <a:latin typeface="Tahoma" pitchFamily="-112" charset="0"/>
                  <a:sym typeface="MT Extra" pitchFamily="-112" charset="0"/>
                </a:rPr>
                <a:t>L</a:t>
              </a:r>
              <a:endParaRPr lang="en-GB" sz="1800" b="1">
                <a:latin typeface="Tahoma" pitchFamily="-112" charset="0"/>
                <a:sym typeface="MT Extra" pitchFamily="-112" charset="0"/>
              </a:endParaRPr>
            </a:p>
          </p:txBody>
        </p:sp>
        <p:sp>
          <p:nvSpPr>
            <p:cNvPr id="96276" name="Line 1044"/>
            <p:cNvSpPr>
              <a:spLocks noChangeShapeType="1"/>
            </p:cNvSpPr>
            <p:nvPr/>
          </p:nvSpPr>
          <p:spPr bwMode="auto">
            <a:xfrm>
              <a:off x="1540" y="1046"/>
              <a:ext cx="631" cy="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7" name="Arc 1045"/>
            <p:cNvSpPr>
              <a:spLocks/>
            </p:cNvSpPr>
            <p:nvPr/>
          </p:nvSpPr>
          <p:spPr bwMode="auto">
            <a:xfrm>
              <a:off x="1769" y="836"/>
              <a:ext cx="86" cy="314"/>
            </a:xfrm>
            <a:custGeom>
              <a:avLst/>
              <a:gdLst>
                <a:gd name="T0" fmla="*/ 86 w 16819"/>
                <a:gd name="T1" fmla="*/ 237 h 17984"/>
                <a:gd name="T2" fmla="*/ 61 w 16819"/>
                <a:gd name="T3" fmla="*/ 314 h 17984"/>
                <a:gd name="T4" fmla="*/ 0 w 16819"/>
                <a:gd name="T5" fmla="*/ 0 h 17984"/>
                <a:gd name="T6" fmla="*/ 0 60000 65536"/>
                <a:gd name="T7" fmla="*/ 0 60000 65536"/>
                <a:gd name="T8" fmla="*/ 0 60000 65536"/>
                <a:gd name="T9" fmla="*/ 0 w 16819"/>
                <a:gd name="T10" fmla="*/ 0 h 17984"/>
                <a:gd name="T11" fmla="*/ 16819 w 16819"/>
                <a:gd name="T12" fmla="*/ 17984 h 17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19" h="17984" fill="none" extrusionOk="0">
                  <a:moveTo>
                    <a:pt x="16818" y="13553"/>
                  </a:moveTo>
                  <a:cubicBezTo>
                    <a:pt x="15435" y="15269"/>
                    <a:pt x="13798" y="16763"/>
                    <a:pt x="11963" y="17983"/>
                  </a:cubicBezTo>
                </a:path>
                <a:path w="16819" h="17984" stroke="0" extrusionOk="0">
                  <a:moveTo>
                    <a:pt x="16818" y="13553"/>
                  </a:moveTo>
                  <a:cubicBezTo>
                    <a:pt x="15435" y="15269"/>
                    <a:pt x="13798" y="16763"/>
                    <a:pt x="11963" y="1798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260" name="Rectangle 1046"/>
          <p:cNvSpPr>
            <a:spLocks noChangeArrowheads="1"/>
          </p:cNvSpPr>
          <p:nvPr/>
        </p:nvSpPr>
        <p:spPr bwMode="auto">
          <a:xfrm>
            <a:off x="3962400" y="9906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Θεωρείστε εστιακό 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ζ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εύγος,</a:t>
            </a:r>
            <a:r>
              <a:rPr lang="en-US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δηλαδή δύο λεπτούς φακούς (τετράπολα) με εστιακές αποστάσεις </a:t>
            </a:r>
            <a:r>
              <a:rPr lang="en-US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f</a:t>
            </a:r>
            <a:r>
              <a:rPr lang="en-US" i="1" baseline="-25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1</a:t>
            </a:r>
            <a:r>
              <a:rPr lang="en-US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και </a:t>
            </a:r>
            <a:r>
              <a:rPr lang="en-US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f</a:t>
            </a:r>
            <a:r>
              <a:rPr lang="en-US" i="1" baseline="-25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σε απόσταση </a:t>
            </a:r>
            <a:r>
              <a:rPr lang="en-US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L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μεταξύ τους.</a:t>
            </a:r>
            <a:r>
              <a:rPr lang="en-US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Ο πίνακας 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μεταφοράς γράφεται </a:t>
            </a:r>
            <a:r>
              <a:rPr lang="el-GR" dirty="0" err="1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ώς</a:t>
            </a: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96261" name="Picture 10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3200400"/>
            <a:ext cx="8763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Rectangle 1048"/>
          <p:cNvSpPr>
            <a:spLocks noChangeArrowheads="1"/>
          </p:cNvSpPr>
          <p:nvPr/>
        </p:nvSpPr>
        <p:spPr bwMode="auto">
          <a:xfrm>
            <a:off x="228600" y="4419600"/>
            <a:ext cx="891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Font typeface="Wingdings" pitchFamily="-112" charset="2"/>
              <a:buNone/>
            </a:pPr>
            <a:r>
              <a:rPr lang="en-US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	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με την </a:t>
            </a:r>
            <a:r>
              <a:rPr lang="el-GR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ολική εστιακή απόσταση</a:t>
            </a:r>
            <a:endParaRPr lang="en-US" b="1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err="1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Θέτωντας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f</a:t>
            </a:r>
            <a:r>
              <a:rPr lang="en-US" i="1" baseline="-25000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1</a:t>
            </a:r>
            <a:r>
              <a:rPr lang="en-US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= </a:t>
            </a:r>
            <a:r>
              <a:rPr lang="en-US" i="1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- f</a:t>
            </a:r>
            <a:r>
              <a:rPr lang="en-US" i="1" baseline="-25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 = </a:t>
            </a:r>
            <a:r>
              <a:rPr lang="en-US" i="1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f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Εστίαση εναλλασσόμενης απόκλισης δίνει εστίαση!</a:t>
            </a: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Αυτό ισχύει μόνο για λεπτούς φακούς</a:t>
            </a:r>
            <a:endParaRPr lang="en-US" b="1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96263" name="Picture 10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735538" y="4191000"/>
            <a:ext cx="340836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10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700465" y="5181600"/>
            <a:ext cx="13001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458200" cy="2133600"/>
          </a:xfrm>
        </p:spPr>
        <p:txBody>
          <a:bodyPr/>
          <a:lstStyle/>
          <a:p>
            <a:pPr algn="ctr" eaLnBrk="1" hangingPunct="1"/>
            <a:r>
              <a:rPr lang="el-GR" b="1" smtClean="0">
                <a:solidFill>
                  <a:schemeClr val="bg2"/>
                </a:solidFill>
              </a:rPr>
              <a:t>Βασικές αρχές δυναμικής των επιταχυντών</a:t>
            </a:r>
            <a:endParaRPr lang="en-US" sz="2800" b="1" smtClean="0">
              <a:solidFill>
                <a:schemeClr val="tx2"/>
              </a:solidFill>
            </a:endParaRPr>
          </a:p>
        </p:txBody>
      </p:sp>
      <p:sp>
        <p:nvSpPr>
          <p:cNvPr id="47107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4648200" cy="533400"/>
          </a:xfrm>
        </p:spPr>
        <p:txBody>
          <a:bodyPr/>
          <a:lstStyle/>
          <a:p>
            <a:r>
              <a:rPr lang="el-GR" sz="4400" dirty="0" smtClean="0"/>
              <a:t>Κελί </a:t>
            </a:r>
            <a:r>
              <a:rPr lang="en-US" sz="4400" dirty="0" smtClean="0"/>
              <a:t>FODO</a:t>
            </a:r>
            <a:endParaRPr lang="en-US" dirty="0"/>
          </a:p>
        </p:txBody>
      </p:sp>
      <p:sp>
        <p:nvSpPr>
          <p:cNvPr id="98307" name="Rectangle 1027"/>
          <p:cNvSpPr>
            <a:spLocks noChangeArrowheads="1"/>
          </p:cNvSpPr>
          <p:nvPr/>
        </p:nvSpPr>
        <p:spPr bwMode="auto">
          <a:xfrm>
            <a:off x="3810000" y="857232"/>
            <a:ext cx="525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Θεωρείστε λεπτό από-εστιακό τετράπολο ανάμεσα σε δύο εστιακά, με αντίθετες εστιακές αποστάσεις </a:t>
            </a:r>
            <a:r>
              <a:rPr lang="en-US" i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± </a:t>
            </a:r>
            <a:r>
              <a:rPr lang="en-US" i="1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f</a:t>
            </a:r>
            <a:r>
              <a:rPr lang="en-US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Συμμετρικός πίνακας μεταφοράς από το κέντρο του πρώτου ως το κέντρο του τελευταίου τετραπόλου</a:t>
            </a: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98308" name="Rectangle 1028"/>
          <p:cNvSpPr>
            <a:spLocks noChangeArrowheads="1"/>
          </p:cNvSpPr>
          <p:nvPr/>
        </p:nvSpPr>
        <p:spPr bwMode="auto">
          <a:xfrm>
            <a:off x="152400" y="3429000"/>
            <a:ext cx="891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  <a:buFont typeface="Wingdings" pitchFamily="-112" charset="2"/>
              <a:buNone/>
            </a:pP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χ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ρησιμοποιώντας τους πίνακες μεταφοράς</a:t>
            </a: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Ο ολικός πίνακας μεταφοράς γράφεται ως</a:t>
            </a:r>
            <a:endParaRPr lang="en-US" dirty="0">
              <a:latin typeface="Palatino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98309" name="Oval 1029"/>
          <p:cNvSpPr>
            <a:spLocks noChangeArrowheads="1"/>
          </p:cNvSpPr>
          <p:nvPr/>
        </p:nvSpPr>
        <p:spPr bwMode="auto">
          <a:xfrm>
            <a:off x="1004888" y="1100138"/>
            <a:ext cx="204787" cy="169545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0" name="Line 1030"/>
          <p:cNvSpPr>
            <a:spLocks noChangeShapeType="1"/>
          </p:cNvSpPr>
          <p:nvPr/>
        </p:nvSpPr>
        <p:spPr bwMode="auto">
          <a:xfrm>
            <a:off x="304800" y="2012950"/>
            <a:ext cx="3562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8311" name="Group 1031"/>
          <p:cNvGrpSpPr>
            <a:grpSpLocks/>
          </p:cNvGrpSpPr>
          <p:nvPr/>
        </p:nvGrpSpPr>
        <p:grpSpPr bwMode="auto">
          <a:xfrm>
            <a:off x="1755775" y="1147763"/>
            <a:ext cx="638175" cy="1665287"/>
            <a:chOff x="1248" y="2352"/>
            <a:chExt cx="339" cy="780"/>
          </a:xfrm>
        </p:grpSpPr>
        <p:sp>
          <p:nvSpPr>
            <p:cNvPr id="98320" name="Line 1032"/>
            <p:cNvSpPr>
              <a:spLocks noChangeShapeType="1"/>
            </p:cNvSpPr>
            <p:nvPr/>
          </p:nvSpPr>
          <p:spPr bwMode="auto">
            <a:xfrm>
              <a:off x="1281" y="3132"/>
              <a:ext cx="3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8321" name="Group 1033"/>
            <p:cNvGrpSpPr>
              <a:grpSpLocks/>
            </p:cNvGrpSpPr>
            <p:nvPr/>
          </p:nvGrpSpPr>
          <p:grpSpPr bwMode="auto">
            <a:xfrm>
              <a:off x="1248" y="2352"/>
              <a:ext cx="339" cy="780"/>
              <a:chOff x="3552" y="1487"/>
              <a:chExt cx="486" cy="1489"/>
            </a:xfrm>
          </p:grpSpPr>
          <p:sp>
            <p:nvSpPr>
              <p:cNvPr id="98322" name="Arc 1034"/>
              <p:cNvSpPr>
                <a:spLocks/>
              </p:cNvSpPr>
              <p:nvPr/>
            </p:nvSpPr>
            <p:spPr bwMode="auto">
              <a:xfrm rot="10665051" flipH="1">
                <a:off x="3552" y="1487"/>
                <a:ext cx="185" cy="1480"/>
              </a:xfrm>
              <a:custGeom>
                <a:avLst/>
                <a:gdLst>
                  <a:gd name="T0" fmla="*/ 0 w 21600"/>
                  <a:gd name="T1" fmla="*/ 0 h 42966"/>
                  <a:gd name="T2" fmla="*/ 27 w 21600"/>
                  <a:gd name="T3" fmla="*/ 1480 h 42966"/>
                  <a:gd name="T4" fmla="*/ 0 w 21600"/>
                  <a:gd name="T5" fmla="*/ 744 h 4296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966"/>
                  <a:gd name="T11" fmla="*/ 21600 w 21600"/>
                  <a:gd name="T12" fmla="*/ 42966 h 42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96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305"/>
                      <a:pt x="13759" y="41395"/>
                      <a:pt x="3170" y="42966"/>
                    </a:cubicBezTo>
                  </a:path>
                  <a:path w="21600" h="4296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305"/>
                      <a:pt x="13759" y="41395"/>
                      <a:pt x="3170" y="429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23" name="Arc 1035"/>
              <p:cNvSpPr>
                <a:spLocks/>
              </p:cNvSpPr>
              <p:nvPr/>
            </p:nvSpPr>
            <p:spPr bwMode="auto">
              <a:xfrm rot="21543920" flipH="1">
                <a:off x="3842" y="1488"/>
                <a:ext cx="196" cy="1488"/>
              </a:xfrm>
              <a:custGeom>
                <a:avLst/>
                <a:gdLst>
                  <a:gd name="T0" fmla="*/ 11 w 22887"/>
                  <a:gd name="T1" fmla="*/ 0 h 43200"/>
                  <a:gd name="T2" fmla="*/ 0 w 22887"/>
                  <a:gd name="T3" fmla="*/ 1487 h 43200"/>
                  <a:gd name="T4" fmla="*/ 11 w 22887"/>
                  <a:gd name="T5" fmla="*/ 744 h 43200"/>
                  <a:gd name="T6" fmla="*/ 0 60000 65536"/>
                  <a:gd name="T7" fmla="*/ 0 60000 65536"/>
                  <a:gd name="T8" fmla="*/ 0 60000 65536"/>
                  <a:gd name="T9" fmla="*/ 0 w 22887"/>
                  <a:gd name="T10" fmla="*/ 0 h 43200"/>
                  <a:gd name="T11" fmla="*/ 22887 w 22887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87" h="43200" fill="none" extrusionOk="0">
                    <a:moveTo>
                      <a:pt x="1286" y="0"/>
                    </a:moveTo>
                    <a:cubicBezTo>
                      <a:pt x="13216" y="0"/>
                      <a:pt x="22887" y="9670"/>
                      <a:pt x="22887" y="21600"/>
                    </a:cubicBezTo>
                    <a:cubicBezTo>
                      <a:pt x="22887" y="33529"/>
                      <a:pt x="13216" y="43200"/>
                      <a:pt x="1287" y="43200"/>
                    </a:cubicBezTo>
                    <a:cubicBezTo>
                      <a:pt x="857" y="43199"/>
                      <a:pt x="428" y="43187"/>
                      <a:pt x="0" y="43161"/>
                    </a:cubicBezTo>
                  </a:path>
                  <a:path w="22887" h="43200" stroke="0" extrusionOk="0">
                    <a:moveTo>
                      <a:pt x="1286" y="0"/>
                    </a:moveTo>
                    <a:cubicBezTo>
                      <a:pt x="13216" y="0"/>
                      <a:pt x="22887" y="9670"/>
                      <a:pt x="22887" y="21600"/>
                    </a:cubicBezTo>
                    <a:cubicBezTo>
                      <a:pt x="22887" y="33529"/>
                      <a:pt x="13216" y="43200"/>
                      <a:pt x="1287" y="43200"/>
                    </a:cubicBezTo>
                    <a:cubicBezTo>
                      <a:pt x="857" y="43199"/>
                      <a:pt x="428" y="43187"/>
                      <a:pt x="0" y="43161"/>
                    </a:cubicBezTo>
                    <a:lnTo>
                      <a:pt x="1287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24" name="Line 1036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8312" name="AutoShape 1037"/>
          <p:cNvSpPr>
            <a:spLocks/>
          </p:cNvSpPr>
          <p:nvPr/>
        </p:nvSpPr>
        <p:spPr bwMode="auto">
          <a:xfrm rot="5400000">
            <a:off x="1480344" y="2494756"/>
            <a:ext cx="139700" cy="966788"/>
          </a:xfrm>
          <a:prstGeom prst="rightBrace">
            <a:avLst>
              <a:gd name="adj1" fmla="val 57670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3" name="Rectangle 1038"/>
          <p:cNvSpPr>
            <a:spLocks noChangeArrowheads="1"/>
          </p:cNvSpPr>
          <p:nvPr/>
        </p:nvSpPr>
        <p:spPr bwMode="auto">
          <a:xfrm>
            <a:off x="1501775" y="3062288"/>
            <a:ext cx="31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112" charset="2"/>
              <a:buNone/>
            </a:pPr>
            <a:r>
              <a:rPr lang="en-US" sz="1800" b="1" i="1">
                <a:latin typeface="Tahoma" pitchFamily="-112" charset="0"/>
                <a:sym typeface="MT Extra" pitchFamily="-112" charset="0"/>
              </a:rPr>
              <a:t>L</a:t>
            </a:r>
            <a:endParaRPr lang="en-GB" sz="1800" b="1" i="1">
              <a:latin typeface="Tahoma" pitchFamily="-112" charset="0"/>
              <a:sym typeface="MT Extra" pitchFamily="-112" charset="0"/>
            </a:endParaRPr>
          </a:p>
        </p:txBody>
      </p:sp>
      <p:sp>
        <p:nvSpPr>
          <p:cNvPr id="98314" name="Oval 1039"/>
          <p:cNvSpPr>
            <a:spLocks noChangeArrowheads="1"/>
          </p:cNvSpPr>
          <p:nvPr/>
        </p:nvSpPr>
        <p:spPr bwMode="auto">
          <a:xfrm>
            <a:off x="2976563" y="1123950"/>
            <a:ext cx="204787" cy="169545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5" name="AutoShape 1040"/>
          <p:cNvSpPr>
            <a:spLocks/>
          </p:cNvSpPr>
          <p:nvPr/>
        </p:nvSpPr>
        <p:spPr bwMode="auto">
          <a:xfrm rot="5400000">
            <a:off x="2494757" y="2494756"/>
            <a:ext cx="139700" cy="966787"/>
          </a:xfrm>
          <a:prstGeom prst="rightBrace">
            <a:avLst>
              <a:gd name="adj1" fmla="val 57670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6" name="Rectangle 1041"/>
          <p:cNvSpPr>
            <a:spLocks noChangeArrowheads="1"/>
          </p:cNvSpPr>
          <p:nvPr/>
        </p:nvSpPr>
        <p:spPr bwMode="auto">
          <a:xfrm>
            <a:off x="2486025" y="3062288"/>
            <a:ext cx="31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112" charset="2"/>
              <a:buNone/>
            </a:pPr>
            <a:r>
              <a:rPr lang="en-US" sz="1800" b="1" i="1">
                <a:latin typeface="Tahoma" pitchFamily="-112" charset="0"/>
                <a:sym typeface="MT Extra" pitchFamily="-112" charset="0"/>
              </a:rPr>
              <a:t>L</a:t>
            </a:r>
            <a:endParaRPr lang="en-GB" sz="1800" b="1" i="1">
              <a:latin typeface="Tahoma" pitchFamily="-112" charset="0"/>
              <a:sym typeface="MT Extra" pitchFamily="-112" charset="0"/>
            </a:endParaRPr>
          </a:p>
        </p:txBody>
      </p:sp>
      <p:pic>
        <p:nvPicPr>
          <p:cNvPr id="98317" name="Picture 10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116263"/>
            <a:ext cx="6172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10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7175" y="3994150"/>
            <a:ext cx="87344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9" name="Picture 10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66800" y="5445125"/>
            <a:ext cx="6845300" cy="11858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410200" cy="457200"/>
          </a:xfrm>
        </p:spPr>
        <p:txBody>
          <a:bodyPr/>
          <a:lstStyle/>
          <a:p>
            <a:pPr eaLnBrk="1" hangingPunct="1"/>
            <a:r>
              <a:rPr lang="el-GR" dirty="0" smtClean="0"/>
              <a:t>Εξισώσεις </a:t>
            </a:r>
            <a:r>
              <a:rPr lang="en-US" dirty="0" smtClean="0"/>
              <a:t>Maxwell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6858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Φυσική των επιταχυντών</a:t>
            </a:r>
            <a:r>
              <a:rPr lang="en-GB" sz="2000" dirty="0" smtClean="0"/>
              <a:t>: </a:t>
            </a:r>
            <a:r>
              <a:rPr lang="el-GR" sz="2000" dirty="0" smtClean="0"/>
              <a:t>περιγραφή δυναμικής φορτισμένων σωματιδίων παρουσία ηλεκτομαγνητικών πεδίων</a:t>
            </a: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Εξισώσεις </a:t>
            </a:r>
            <a:r>
              <a:rPr lang="en-GB" sz="2000" dirty="0" smtClean="0"/>
              <a:t>Maxwell </a:t>
            </a:r>
            <a:r>
              <a:rPr lang="el-GR" sz="2000" dirty="0" smtClean="0"/>
              <a:t>σχετίζουν </a:t>
            </a:r>
            <a:r>
              <a:rPr lang="en-US" sz="2000" dirty="0" smtClean="0"/>
              <a:t>τα ηλεκτρικά και μαγνητικά πεδία που </a:t>
            </a:r>
            <a:r>
              <a:rPr lang="en-US" sz="2000" dirty="0" err="1" smtClean="0"/>
              <a:t>παράγονται</a:t>
            </a:r>
            <a:r>
              <a:rPr lang="en-US" sz="2000" dirty="0" smtClean="0"/>
              <a:t> </a:t>
            </a:r>
            <a:r>
              <a:rPr lang="en-US" sz="2000" dirty="0" err="1" smtClean="0"/>
              <a:t>από</a:t>
            </a:r>
            <a:r>
              <a:rPr lang="en-US" sz="2000" dirty="0" smtClean="0"/>
              <a:t> </a:t>
            </a:r>
            <a:r>
              <a:rPr lang="el-GR" sz="2000" dirty="0" smtClean="0"/>
              <a:t>φορτία </a:t>
            </a:r>
            <a:r>
              <a:rPr lang="el-GR" sz="2000" dirty="0" smtClean="0"/>
              <a:t>και κατανομές ρεύματος</a:t>
            </a:r>
            <a:endParaRPr lang="en-GB" sz="2000" dirty="0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228600" y="5308858"/>
            <a:ext cx="8915400" cy="156966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 i="1" dirty="0"/>
              <a:t>E</a:t>
            </a:r>
            <a:r>
              <a:rPr lang="en-GB" sz="1600" dirty="0"/>
              <a:t> =</a:t>
            </a:r>
            <a:r>
              <a:rPr lang="el-GR" sz="1600" dirty="0" smtClean="0"/>
              <a:t>ηλεκτρικά πεδία</a:t>
            </a:r>
            <a:r>
              <a:rPr lang="en-GB" sz="1600" dirty="0" smtClean="0"/>
              <a:t>	[</a:t>
            </a:r>
            <a:r>
              <a:rPr lang="en-GB" sz="1600" dirty="0"/>
              <a:t>V/</a:t>
            </a:r>
            <a:r>
              <a:rPr lang="en-GB" sz="1600" dirty="0" err="1"/>
              <a:t>m</a:t>
            </a:r>
            <a:r>
              <a:rPr lang="en-GB" sz="1600" dirty="0"/>
              <a:t>] 		</a:t>
            </a:r>
            <a:r>
              <a:rPr lang="en-US" sz="1600" dirty="0">
                <a:sym typeface="Symbol" pitchFamily="-112" charset="2"/>
              </a:rPr>
              <a:t></a:t>
            </a:r>
            <a:r>
              <a:rPr lang="en-US" sz="1600" baseline="-25000" dirty="0">
                <a:sym typeface="Symbol" pitchFamily="-112" charset="2"/>
              </a:rPr>
              <a:t>0</a:t>
            </a:r>
            <a:r>
              <a:rPr lang="en-US" sz="1600" dirty="0" smtClean="0">
                <a:sym typeface="Symbol" pitchFamily="-112" charset="2"/>
              </a:rPr>
              <a:t>(</a:t>
            </a:r>
            <a:r>
              <a:rPr lang="el-GR" sz="1600" dirty="0" smtClean="0">
                <a:sym typeface="Symbol" pitchFamily="-112" charset="2"/>
              </a:rPr>
              <a:t>μαγνητική </a:t>
            </a:r>
            <a:r>
              <a:rPr lang="en-US" sz="1600" dirty="0" smtClean="0">
                <a:sym typeface="Symbol" pitchFamily="-112" charset="2"/>
              </a:rPr>
              <a:t>διαπερατότητα) </a:t>
            </a:r>
            <a:r>
              <a:rPr lang="en-US" sz="1600" dirty="0">
                <a:sym typeface="Symbol" pitchFamily="-112" charset="2"/>
              </a:rPr>
              <a:t>= 4 10</a:t>
            </a:r>
            <a:r>
              <a:rPr lang="en-US" sz="1600" baseline="30000" dirty="0">
                <a:sym typeface="Symbol" pitchFamily="-112" charset="2"/>
              </a:rPr>
              <a:t>-7</a:t>
            </a:r>
            <a:r>
              <a:rPr lang="en-US" sz="1600" dirty="0">
                <a:sym typeface="Symbol" pitchFamily="-112" charset="2"/>
              </a:rPr>
              <a:t> [ C V</a:t>
            </a:r>
            <a:r>
              <a:rPr lang="en-US" sz="1600" baseline="30000" dirty="0">
                <a:sym typeface="Symbol" pitchFamily="-112" charset="2"/>
              </a:rPr>
              <a:t>-1</a:t>
            </a:r>
            <a:r>
              <a:rPr lang="en-US" sz="1600" dirty="0">
                <a:sym typeface="Symbol" pitchFamily="-112" charset="2"/>
              </a:rPr>
              <a:t>m</a:t>
            </a:r>
            <a:r>
              <a:rPr lang="en-US" sz="1600" baseline="30000" dirty="0">
                <a:sym typeface="Symbol" pitchFamily="-112" charset="2"/>
              </a:rPr>
              <a:t>-1</a:t>
            </a:r>
            <a:r>
              <a:rPr lang="en-US" sz="1600" dirty="0">
                <a:sym typeface="Symbol" pitchFamily="-112" charset="2"/>
              </a:rPr>
              <a:t>]</a:t>
            </a:r>
            <a:endParaRPr lang="en-GB" sz="1600" dirty="0"/>
          </a:p>
          <a:p>
            <a:pPr algn="l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 i="1" dirty="0"/>
              <a:t>B</a:t>
            </a:r>
            <a:r>
              <a:rPr lang="en-GB" sz="1600" dirty="0"/>
              <a:t> =</a:t>
            </a:r>
            <a:r>
              <a:rPr lang="el-GR" sz="1600" dirty="0" smtClean="0"/>
              <a:t>μαγνητική επαγωγή</a:t>
            </a:r>
            <a:r>
              <a:rPr lang="en-GB" sz="1600" dirty="0" smtClean="0"/>
              <a:t>  [</a:t>
            </a:r>
            <a:r>
              <a:rPr lang="en-GB" sz="1600" dirty="0"/>
              <a:t>T]		</a:t>
            </a:r>
            <a:r>
              <a:rPr lang="en-US" sz="1600" dirty="0">
                <a:sym typeface="Symbol" pitchFamily="-112" charset="2"/>
              </a:rPr>
              <a:t></a:t>
            </a:r>
            <a:r>
              <a:rPr lang="en-US" sz="1600" baseline="-25000" dirty="0">
                <a:sym typeface="Symbol" pitchFamily="-112" charset="2"/>
              </a:rPr>
              <a:t>0</a:t>
            </a:r>
            <a:r>
              <a:rPr lang="en-US" sz="1600" dirty="0" smtClean="0">
                <a:sym typeface="Symbol" pitchFamily="-112" charset="2"/>
              </a:rPr>
              <a:t>(ηλεκτρική διαπερατότητα) </a:t>
            </a:r>
            <a:r>
              <a:rPr lang="en-US" sz="1600" dirty="0">
                <a:sym typeface="Symbol" pitchFamily="-112" charset="2"/>
              </a:rPr>
              <a:t>= 8.854 10</a:t>
            </a:r>
            <a:r>
              <a:rPr lang="en-US" sz="1600" baseline="30000" dirty="0">
                <a:sym typeface="Symbol" pitchFamily="-112" charset="2"/>
              </a:rPr>
              <a:t>-12</a:t>
            </a:r>
            <a:r>
              <a:rPr lang="en-US" sz="1600" dirty="0">
                <a:sym typeface="Symbol" pitchFamily="-112" charset="2"/>
              </a:rPr>
              <a:t> [ V </a:t>
            </a:r>
            <a:r>
              <a:rPr lang="en-US" sz="1600" dirty="0" err="1">
                <a:sym typeface="Symbol" pitchFamily="-112" charset="2"/>
              </a:rPr>
              <a:t>s</a:t>
            </a:r>
            <a:r>
              <a:rPr lang="en-US" sz="1600" dirty="0">
                <a:sym typeface="Symbol" pitchFamily="-112" charset="2"/>
              </a:rPr>
              <a:t> A</a:t>
            </a:r>
            <a:r>
              <a:rPr lang="en-US" sz="1600" baseline="30000" dirty="0">
                <a:sym typeface="Symbol" pitchFamily="-112" charset="2"/>
              </a:rPr>
              <a:t>-1</a:t>
            </a:r>
            <a:r>
              <a:rPr lang="en-US" sz="1600" dirty="0">
                <a:sym typeface="Symbol" pitchFamily="-112" charset="2"/>
              </a:rPr>
              <a:t>m</a:t>
            </a:r>
            <a:r>
              <a:rPr lang="en-US" sz="1600" baseline="30000" dirty="0">
                <a:sym typeface="Symbol" pitchFamily="-112" charset="2"/>
              </a:rPr>
              <a:t>-1</a:t>
            </a:r>
            <a:r>
              <a:rPr lang="en-US" sz="1600" dirty="0">
                <a:sym typeface="Symbol" pitchFamily="-112" charset="2"/>
              </a:rPr>
              <a:t>]</a:t>
            </a:r>
            <a:endParaRPr lang="en-GB" sz="1600" dirty="0"/>
          </a:p>
          <a:p>
            <a:pPr algn="l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dirty="0" err="1">
                <a:sym typeface="Symbol" pitchFamily="-112" charset="2"/>
              </a:rPr>
              <a:t></a:t>
            </a:r>
            <a:r>
              <a:rPr lang="en-GB" sz="1600" dirty="0"/>
              <a:t>=</a:t>
            </a:r>
            <a:r>
              <a:rPr lang="el-GR" sz="1600" dirty="0" smtClean="0"/>
              <a:t>πυκνότητα φορτίο</a:t>
            </a:r>
            <a:r>
              <a:rPr lang="en-GB" sz="1600" dirty="0" smtClean="0"/>
              <a:t>[</a:t>
            </a:r>
            <a:r>
              <a:rPr lang="en-GB" sz="1600" dirty="0"/>
              <a:t>C/m</a:t>
            </a:r>
            <a:r>
              <a:rPr lang="en-GB" sz="1600" baseline="30000" dirty="0"/>
              <a:t>3</a:t>
            </a:r>
            <a:r>
              <a:rPr lang="en-GB" sz="1600" dirty="0"/>
              <a:t>]		</a:t>
            </a:r>
            <a:r>
              <a:rPr lang="en-GB" sz="1600" dirty="0">
                <a:sym typeface="Symbol" pitchFamily="-112" charset="2"/>
              </a:rPr>
              <a:t>c </a:t>
            </a:r>
            <a:r>
              <a:rPr lang="en-GB" sz="1600" dirty="0" smtClean="0">
                <a:sym typeface="Symbol" pitchFamily="-112" charset="2"/>
              </a:rPr>
              <a:t>(</a:t>
            </a:r>
            <a:r>
              <a:rPr lang="el-GR" sz="1600" dirty="0" smtClean="0">
                <a:sym typeface="Symbol" pitchFamily="-112" charset="2"/>
              </a:rPr>
              <a:t>ταχύτητα φωτός</a:t>
            </a:r>
            <a:r>
              <a:rPr lang="en-GB" sz="1600" dirty="0" smtClean="0">
                <a:sym typeface="Symbol" pitchFamily="-112" charset="2"/>
              </a:rPr>
              <a:t>) </a:t>
            </a:r>
            <a:r>
              <a:rPr lang="en-GB" sz="1600" dirty="0">
                <a:sym typeface="Symbol" pitchFamily="-112" charset="2"/>
              </a:rPr>
              <a:t>= 2.99792458 10</a:t>
            </a:r>
            <a:r>
              <a:rPr lang="en-GB" sz="1600" baseline="30000" dirty="0">
                <a:sym typeface="Symbol" pitchFamily="-112" charset="2"/>
              </a:rPr>
              <a:t>8</a:t>
            </a:r>
            <a:r>
              <a:rPr lang="en-GB" sz="1600" dirty="0" err="1">
                <a:sym typeface="Symbol" pitchFamily="-112" charset="2"/>
              </a:rPr>
              <a:t>m/s</a:t>
            </a:r>
            <a:endParaRPr lang="en-GB" sz="1600" dirty="0"/>
          </a:p>
          <a:p>
            <a:pPr algn="l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 i="1" dirty="0" err="1"/>
              <a:t>j</a:t>
            </a:r>
            <a:r>
              <a:rPr lang="en-GB" sz="1600" dirty="0"/>
              <a:t>=</a:t>
            </a:r>
            <a:r>
              <a:rPr lang="el-GR" sz="1600" dirty="0" smtClean="0"/>
              <a:t>πυκνότητα ρεύματος </a:t>
            </a:r>
            <a:r>
              <a:rPr lang="en-GB" sz="1600" dirty="0" smtClean="0"/>
              <a:t>[</a:t>
            </a:r>
            <a:r>
              <a:rPr lang="en-GB" sz="1600" dirty="0"/>
              <a:t>A/m</a:t>
            </a:r>
            <a:r>
              <a:rPr lang="en-GB" sz="1600" baseline="30000" dirty="0"/>
              <a:t>2</a:t>
            </a:r>
            <a:r>
              <a:rPr lang="en-GB" sz="1600" dirty="0"/>
              <a:t>]	             </a:t>
            </a:r>
            <a:r>
              <a:rPr lang="en-GB" sz="1600" dirty="0" smtClean="0"/>
              <a:t>     </a:t>
            </a:r>
            <a:r>
              <a:rPr lang="el-GR" sz="1600" dirty="0" smtClean="0"/>
              <a:t>1/</a:t>
            </a:r>
            <a:r>
              <a:rPr lang="en-GB" sz="1600" dirty="0" smtClean="0"/>
              <a:t>c</a:t>
            </a:r>
            <a:r>
              <a:rPr lang="en-GB" sz="1600" baseline="30000" dirty="0" smtClean="0"/>
              <a:t>2</a:t>
            </a:r>
            <a:r>
              <a:rPr lang="en-GB" sz="1600" dirty="0"/>
              <a:t>= </a:t>
            </a:r>
            <a:r>
              <a:rPr lang="en-US" sz="1600" dirty="0">
                <a:sym typeface="Symbol" pitchFamily="-112" charset="2"/>
              </a:rPr>
              <a:t></a:t>
            </a:r>
            <a:r>
              <a:rPr lang="en-US" sz="1600" baseline="-25000" dirty="0">
                <a:sym typeface="Symbol" pitchFamily="-112" charset="2"/>
              </a:rPr>
              <a:t>0</a:t>
            </a:r>
            <a:r>
              <a:rPr lang="en-US" sz="1600" dirty="0">
                <a:sym typeface="Symbol" pitchFamily="-112" charset="2"/>
              </a:rPr>
              <a:t> </a:t>
            </a:r>
            <a:r>
              <a:rPr lang="en-US" sz="1600" baseline="-25000" dirty="0">
                <a:sym typeface="Symbol" pitchFamily="-112" charset="2"/>
              </a:rPr>
              <a:t>0</a:t>
            </a:r>
          </a:p>
        </p:txBody>
      </p:sp>
      <p:pic>
        <p:nvPicPr>
          <p:cNvPr id="50181" name="Picture 7" descr="Maxwell_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7053262" y="0"/>
            <a:ext cx="1404938" cy="1828800"/>
          </a:xfrm>
          <a:noFill/>
        </p:spPr>
      </p:pic>
      <p:pic>
        <p:nvPicPr>
          <p:cNvPr id="50182" name="Picture 12" descr="Gauss_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5425" y="2513013"/>
            <a:ext cx="12223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3" descr="txp_fig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600200" y="2068513"/>
            <a:ext cx="1339850" cy="5984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0184" name="Picture 15" descr="txp_fig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676400" y="3810000"/>
            <a:ext cx="1196975" cy="2571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50185" name="Rectangle 16"/>
          <p:cNvSpPr>
            <a:spLocks noChangeArrowheads="1"/>
          </p:cNvSpPr>
          <p:nvPr/>
        </p:nvSpPr>
        <p:spPr bwMode="auto">
          <a:xfrm>
            <a:off x="1447800" y="2790825"/>
            <a:ext cx="2590800" cy="7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  <a:buClrTx/>
              <a:buSzPct val="70000"/>
              <a:buFont typeface="Wingdings" pitchFamily="-112" charset="2"/>
              <a:buNone/>
            </a:pPr>
            <a:r>
              <a:rPr lang="el-GR" sz="1600" b="1" dirty="0" smtClean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Νόμος </a:t>
            </a:r>
            <a:r>
              <a:rPr lang="en-GB" sz="1600" b="1" dirty="0" smtClean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Gauss</a:t>
            </a:r>
            <a:r>
              <a:rPr lang="en-GB" sz="1600" dirty="0" smtClean="0">
                <a:ea typeface="Times New Roman" pitchFamily="-112" charset="0"/>
                <a:cs typeface="Times New Roman" pitchFamily="-112" charset="0"/>
              </a:rPr>
              <a:t>: </a:t>
            </a:r>
            <a:r>
              <a:rPr lang="el-GR" sz="1600" dirty="0" smtClean="0">
                <a:ea typeface="Times New Roman" pitchFamily="-112" charset="0"/>
                <a:cs typeface="Times New Roman" pitchFamily="-112" charset="0"/>
              </a:rPr>
              <a:t>απόκλιση ηλεκτρικού πεδίου δινει την πυκνότητα πηγών φορτίου</a:t>
            </a:r>
            <a:endParaRPr lang="en-GB" sz="1600" dirty="0"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50186" name="Rectangle 18"/>
          <p:cNvSpPr>
            <a:spLocks noChangeArrowheads="1"/>
          </p:cNvSpPr>
          <p:nvPr/>
        </p:nvSpPr>
        <p:spPr bwMode="auto">
          <a:xfrm>
            <a:off x="1143000" y="4318000"/>
            <a:ext cx="2514600" cy="7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  <a:buClrTx/>
              <a:buSzPct val="70000"/>
              <a:buFont typeface="Wingdings" pitchFamily="-112" charset="2"/>
              <a:buNone/>
            </a:pPr>
            <a:r>
              <a:rPr lang="el-GR" sz="1600" b="1" dirty="0" smtClean="0">
                <a:solidFill>
                  <a:srgbClr val="FF6600"/>
                </a:solidFill>
                <a:ea typeface="Times New Roman" pitchFamily="-112" charset="0"/>
                <a:cs typeface="Times New Roman" pitchFamily="-112" charset="0"/>
              </a:rPr>
              <a:t>Νόμος </a:t>
            </a:r>
            <a:r>
              <a:rPr lang="en-GB" sz="1600" b="1" dirty="0" smtClean="0">
                <a:solidFill>
                  <a:srgbClr val="FF6600"/>
                </a:solidFill>
                <a:ea typeface="Times New Roman" pitchFamily="-112" charset="0"/>
                <a:cs typeface="Times New Roman" pitchFamily="-112" charset="0"/>
              </a:rPr>
              <a:t>Gauss </a:t>
            </a:r>
            <a:r>
              <a:rPr lang="el-GR" sz="1600" b="1" dirty="0" smtClean="0">
                <a:solidFill>
                  <a:srgbClr val="FF6600"/>
                </a:solidFill>
                <a:ea typeface="Times New Roman" pitchFamily="-112" charset="0"/>
                <a:cs typeface="Times New Roman" pitchFamily="-112" charset="0"/>
              </a:rPr>
              <a:t>για μαγνητισμό</a:t>
            </a:r>
            <a:r>
              <a:rPr lang="en-GB" sz="1600" dirty="0" smtClean="0">
                <a:ea typeface="Times New Roman" pitchFamily="-112" charset="0"/>
                <a:cs typeface="Times New Roman" pitchFamily="-112" charset="0"/>
              </a:rPr>
              <a:t>: </a:t>
            </a:r>
            <a:r>
              <a:rPr lang="el-GR" sz="1600" dirty="0" smtClean="0">
                <a:ea typeface="Times New Roman" pitchFamily="-112" charset="0"/>
                <a:cs typeface="Times New Roman" pitchFamily="-112" charset="0"/>
              </a:rPr>
              <a:t>δεν υπάρχουν  μαγνητικά μονόπολα</a:t>
            </a:r>
            <a:endParaRPr lang="en-GB" sz="1600" dirty="0"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50187" name="Picture 22" descr="Faraday_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43850" y="2057400"/>
            <a:ext cx="1200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Rectangle 26"/>
          <p:cNvSpPr>
            <a:spLocks noChangeArrowheads="1"/>
          </p:cNvSpPr>
          <p:nvPr/>
        </p:nvSpPr>
        <p:spPr bwMode="auto">
          <a:xfrm>
            <a:off x="3962400" y="2743200"/>
            <a:ext cx="3733800" cy="7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  <a:buClrTx/>
              <a:buSzPct val="70000"/>
              <a:buFont typeface="Wingdings" pitchFamily="-112" charset="2"/>
              <a:buNone/>
            </a:pPr>
            <a:r>
              <a:rPr lang="el-GR" sz="1600" b="1" dirty="0" smtClean="0">
                <a:solidFill>
                  <a:srgbClr val="0033CC"/>
                </a:solidFill>
                <a:ea typeface="Times New Roman" pitchFamily="-112" charset="0"/>
                <a:cs typeface="Times New Roman" pitchFamily="-112" charset="0"/>
              </a:rPr>
              <a:t>Νόμος επαγωγής του </a:t>
            </a:r>
            <a:r>
              <a:rPr lang="en-GB" sz="1600" b="1" dirty="0" smtClean="0">
                <a:solidFill>
                  <a:srgbClr val="0033CC"/>
                </a:solidFill>
                <a:ea typeface="Times New Roman" pitchFamily="-112" charset="0"/>
                <a:cs typeface="Times New Roman" pitchFamily="-112" charset="0"/>
              </a:rPr>
              <a:t>Faraday</a:t>
            </a:r>
            <a:r>
              <a:rPr lang="en-GB" sz="1600" dirty="0" smtClean="0">
                <a:ea typeface="Times New Roman" pitchFamily="-112" charset="0"/>
                <a:cs typeface="Times New Roman" pitchFamily="-112" charset="0"/>
              </a:rPr>
              <a:t>: </a:t>
            </a:r>
            <a:r>
              <a:rPr lang="el-GR" sz="1600" dirty="0" smtClean="0">
                <a:ea typeface="Times New Roman" pitchFamily="-112" charset="0"/>
                <a:cs typeface="Times New Roman" pitchFamily="-112" charset="0"/>
              </a:rPr>
              <a:t>μεταβαλόμενο μαγνητικό πεδίο προκαλεί ηλεκτρικό πεδίο</a:t>
            </a:r>
            <a:endParaRPr lang="en-GB" sz="1600" dirty="0"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50189" name="Picture 28" descr="Ampere_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13688" y="3581400"/>
            <a:ext cx="12303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33" descr="txp_fig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2057400"/>
            <a:ext cx="1968500" cy="6270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0191" name="Picture 35" descr="txp_fig.b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187825" y="3581400"/>
            <a:ext cx="2822575" cy="62706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0192" name="Rectangle 36"/>
          <p:cNvSpPr>
            <a:spLocks noChangeArrowheads="1"/>
          </p:cNvSpPr>
          <p:nvPr/>
        </p:nvSpPr>
        <p:spPr bwMode="auto">
          <a:xfrm>
            <a:off x="3657600" y="4267200"/>
            <a:ext cx="4343400" cy="103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  <a:buClrTx/>
              <a:buSzPct val="70000"/>
              <a:buFont typeface="Wingdings" pitchFamily="-112" charset="2"/>
              <a:buNone/>
            </a:pPr>
            <a:r>
              <a:rPr lang="el-GR" sz="1600" b="1" dirty="0" smtClean="0">
                <a:solidFill>
                  <a:srgbClr val="008000"/>
                </a:solidFill>
                <a:ea typeface="Times New Roman" pitchFamily="-112" charset="0"/>
                <a:cs typeface="Times New Roman" pitchFamily="-112" charset="0"/>
              </a:rPr>
              <a:t>Νόμος </a:t>
            </a:r>
            <a:r>
              <a:rPr lang="en-GB" sz="1600" b="1" dirty="0" smtClean="0">
                <a:solidFill>
                  <a:srgbClr val="008000"/>
                </a:solidFill>
                <a:ea typeface="Times New Roman" pitchFamily="-112" charset="0"/>
                <a:cs typeface="Times New Roman" pitchFamily="-112" charset="0"/>
              </a:rPr>
              <a:t>Ampere</a:t>
            </a:r>
            <a:r>
              <a:rPr lang="en-GB" sz="1600" b="1" dirty="0">
                <a:solidFill>
                  <a:srgbClr val="008000"/>
                </a:solidFill>
                <a:ea typeface="Times New Roman" pitchFamily="-112" charset="0"/>
                <a:cs typeface="Times New Roman" pitchFamily="-112" charset="0"/>
              </a:rPr>
              <a:t>-</a:t>
            </a:r>
            <a:r>
              <a:rPr lang="en-GB" sz="1600" b="1" dirty="0" smtClean="0">
                <a:solidFill>
                  <a:srgbClr val="008000"/>
                </a:solidFill>
                <a:ea typeface="Times New Roman" pitchFamily="-112" charset="0"/>
                <a:cs typeface="Times New Roman" pitchFamily="-112" charset="0"/>
              </a:rPr>
              <a:t>Maxwell</a:t>
            </a:r>
            <a:r>
              <a:rPr lang="en-GB" sz="1600" dirty="0" smtClean="0">
                <a:ea typeface="Times New Roman" pitchFamily="-112" charset="0"/>
                <a:cs typeface="Times New Roman" pitchFamily="-112" charset="0"/>
              </a:rPr>
              <a:t>: </a:t>
            </a:r>
            <a:r>
              <a:rPr lang="el-GR" sz="1600" dirty="0" smtClean="0">
                <a:ea typeface="Times New Roman" pitchFamily="-112" charset="0"/>
                <a:cs typeface="Times New Roman" pitchFamily="-112" charset="0"/>
              </a:rPr>
              <a:t>ολοκλήρωμα του μαγνητικού πεδίου σε κλειστή καμπύλη είναι ανάλογη του ρεύματος που τρέχει στην </a:t>
            </a:r>
            <a:r>
              <a:rPr lang="el-GR" sz="1600" dirty="0" smtClean="0">
                <a:ea typeface="Times New Roman" pitchFamily="-112" charset="0"/>
                <a:cs typeface="Times New Roman" pitchFamily="-112" charset="0"/>
              </a:rPr>
              <a:t>καμπύλη</a:t>
            </a:r>
            <a:r>
              <a:rPr lang="en-US" sz="1600" dirty="0" smtClean="0"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GB" sz="1600" dirty="0" smtClean="0">
                <a:ea typeface="Times New Roman" pitchFamily="-112" charset="0"/>
                <a:cs typeface="Times New Roman" pitchFamily="-112" charset="0"/>
              </a:rPr>
              <a:t>(</a:t>
            </a:r>
            <a:r>
              <a:rPr lang="el-GR" sz="1600" dirty="0" smtClean="0">
                <a:ea typeface="Times New Roman" pitchFamily="-112" charset="0"/>
                <a:cs typeface="Times New Roman" pitchFamily="-112" charset="0"/>
              </a:rPr>
              <a:t>στατικό ηλεκτρικό πεδίο</a:t>
            </a:r>
            <a:r>
              <a:rPr lang="en-GB" sz="1600" dirty="0" smtClean="0">
                <a:ea typeface="Times New Roman" pitchFamily="-112" charset="0"/>
                <a:cs typeface="Times New Roman" pitchFamily="-112" charset="0"/>
              </a:rPr>
              <a:t>)</a:t>
            </a:r>
            <a:endParaRPr lang="en-GB" sz="1600" dirty="0">
              <a:ea typeface="Times New Roman" pitchFamily="-112" charset="0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411913" cy="457200"/>
          </a:xfrm>
        </p:spPr>
        <p:txBody>
          <a:bodyPr/>
          <a:lstStyle/>
          <a:p>
            <a:pPr eaLnBrk="1" hangingPunct="1"/>
            <a:r>
              <a:rPr lang="el-GR" dirty="0" smtClean="0"/>
              <a:t>Δύναμη </a:t>
            </a:r>
            <a:r>
              <a:rPr lang="en-GB" dirty="0" smtClean="0"/>
              <a:t>Lorentz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9058308" cy="4419600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Δύναμη πάνω σε φορτισμένα σωματίδια που κινούνται υπό την επίδραση ηλεκτρομαγνητικών πεδίων                                    				                                  ή	</a:t>
            </a:r>
          </a:p>
          <a:p>
            <a:pPr eaLnBrk="1" hangingPunct="1"/>
            <a:r>
              <a:rPr lang="el-GR" sz="2400" dirty="0" smtClean="0"/>
              <a:t>Στους επιταχυντές</a:t>
            </a:r>
            <a:r>
              <a:rPr lang="en-GB" sz="2400" dirty="0" smtClean="0"/>
              <a:t>: </a:t>
            </a:r>
            <a:r>
              <a:rPr lang="el-GR" sz="2400" dirty="0" smtClean="0"/>
              <a:t>ηλεκτρικά πεδία χρησιμοποιούνται για επιτάχυνση σωματιδίων και μαγνητικά πεδία για καθοδήγησή</a:t>
            </a:r>
          </a:p>
          <a:p>
            <a:pPr lvl="1" eaLnBrk="1" hangingPunct="1"/>
            <a:r>
              <a:rPr lang="el-GR" sz="2000" dirty="0" smtClean="0"/>
              <a:t>Ολοκλήρωση της δύναμης ώς προς το μήκος της τροχιάς για τον υπολογισμό της κινητικής ενέργειας (ή υπολογισμός του ρυθμού μεταβολής της ενέργειας) 					          											          ή</a:t>
            </a:r>
          </a:p>
          <a:p>
            <a:pPr lvl="1" eaLnBrk="1" hangingPunct="1"/>
            <a:r>
              <a:rPr lang="el-GR" sz="2000" dirty="0" smtClean="0"/>
              <a:t>Κινητική ενέργεια αλλάζει από </a:t>
            </a:r>
            <a:r>
              <a:rPr lang="el-GR" sz="2000" b="1" dirty="0" smtClean="0"/>
              <a:t>ηλεκτρικά</a:t>
            </a:r>
            <a:r>
              <a:rPr lang="el-GR" sz="2000" dirty="0" smtClean="0"/>
              <a:t> αλλά </a:t>
            </a:r>
            <a:r>
              <a:rPr lang="el-GR" sz="2000" b="1" dirty="0" smtClean="0"/>
              <a:t>όχι </a:t>
            </a:r>
            <a:r>
              <a:rPr lang="el-GR" sz="2000" dirty="0" smtClean="0"/>
              <a:t>από </a:t>
            </a:r>
            <a:r>
              <a:rPr lang="el-GR" sz="2000" b="1" dirty="0" smtClean="0"/>
              <a:t>μαγνητικά πεδία</a:t>
            </a:r>
          </a:p>
          <a:p>
            <a:pPr lvl="1" eaLnBrk="1" hangingPunct="1"/>
            <a:r>
              <a:rPr lang="el-GR" sz="2000" dirty="0" smtClean="0"/>
              <a:t>Εξίσωση </a:t>
            </a:r>
            <a:r>
              <a:rPr lang="en-GB" sz="2000" dirty="0" smtClean="0"/>
              <a:t>Lorentz </a:t>
            </a:r>
            <a:r>
              <a:rPr lang="el-GR" sz="2000" dirty="0" smtClean="0"/>
              <a:t>για την οριζόντια συνιστώσα της δύναμης ενός σωματιδίου που κινείται στην επιμήκη διεύθυνση </a:t>
            </a:r>
            <a:r>
              <a:rPr lang="en-GB" sz="2000" b="1" dirty="0" err="1" smtClean="0"/>
              <a:t>z</a:t>
            </a:r>
            <a:endParaRPr lang="el-GR" sz="2000" b="1" dirty="0" smtClean="0"/>
          </a:p>
          <a:p>
            <a:pPr lvl="1" eaLnBrk="1" hangingPunct="1"/>
            <a:endParaRPr lang="el-GR" sz="2000" b="1" dirty="0" smtClean="0"/>
          </a:p>
          <a:p>
            <a:pPr lvl="1" eaLnBrk="1" hangingPunct="1"/>
            <a:endParaRPr lang="el-GR" sz="2000" dirty="0" smtClean="0"/>
          </a:p>
          <a:p>
            <a:pPr lvl="1" eaLnBrk="1" hangingPunct="1"/>
            <a:r>
              <a:rPr lang="el-GR" sz="2000" dirty="0" smtClean="0"/>
              <a:t>Για σχετικιστικά σωματίδια υ</a:t>
            </a:r>
            <a:r>
              <a:rPr lang="en-US" sz="2000" baseline="-25000" dirty="0" err="1" smtClean="0"/>
              <a:t>z</a:t>
            </a:r>
            <a:r>
              <a:rPr lang="en-US" sz="2000" dirty="0" smtClean="0"/>
              <a:t> ≈ c </a:t>
            </a:r>
            <a:r>
              <a:rPr lang="el-GR" sz="2000" dirty="0" smtClean="0"/>
              <a:t>και  υ</a:t>
            </a:r>
            <a:r>
              <a:rPr lang="en-US" sz="2000" baseline="-25000" dirty="0" err="1" smtClean="0"/>
              <a:t>z</a:t>
            </a:r>
            <a:r>
              <a:rPr lang="el-GR" sz="2000" dirty="0" smtClean="0"/>
              <a:t>Β</a:t>
            </a:r>
            <a:r>
              <a:rPr lang="en-US" sz="2000" baseline="-25000" dirty="0" err="1" smtClean="0"/>
              <a:t>y</a:t>
            </a:r>
            <a:r>
              <a:rPr lang="el-GR" sz="2000" dirty="0" smtClean="0"/>
              <a:t>&gt;&gt; Ε</a:t>
            </a:r>
            <a:r>
              <a:rPr lang="en-US" sz="2000" baseline="-25000" dirty="0" err="1" smtClean="0"/>
              <a:t>x</a:t>
            </a:r>
            <a:endParaRPr lang="el-GR" sz="2000" baseline="-25000" dirty="0" smtClean="0"/>
          </a:p>
          <a:p>
            <a:pPr lvl="1" eaLnBrk="1" hangingPunct="1"/>
            <a:r>
              <a:rPr lang="el-GR" sz="2000" dirty="0" smtClean="0"/>
              <a:t>Άρα τα μαγνητικά πεδία είναι πολύ πιο αποτελεσματικά στο να καθοδηγούν τα σωματίδια</a:t>
            </a:r>
          </a:p>
        </p:txBody>
      </p:sp>
      <p:pic>
        <p:nvPicPr>
          <p:cNvPr id="51204" name="Picture 12" descr="txp_fig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" y="1600200"/>
            <a:ext cx="2667000" cy="37130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05" name="Picture 18" descr="txp_fig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3543722"/>
            <a:ext cx="4572000" cy="57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6" name="Group 37"/>
          <p:cNvGrpSpPr>
            <a:grpSpLocks/>
          </p:cNvGrpSpPr>
          <p:nvPr/>
        </p:nvGrpSpPr>
        <p:grpSpPr bwMode="auto">
          <a:xfrm>
            <a:off x="2895600" y="3575451"/>
            <a:ext cx="1295400" cy="533400"/>
            <a:chOff x="2352" y="2350"/>
            <a:chExt cx="816" cy="336"/>
          </a:xfrm>
        </p:grpSpPr>
        <p:sp>
          <p:nvSpPr>
            <p:cNvPr id="51208" name="Line 25"/>
            <p:cNvSpPr>
              <a:spLocks noChangeShapeType="1"/>
            </p:cNvSpPr>
            <p:nvPr/>
          </p:nvSpPr>
          <p:spPr bwMode="auto">
            <a:xfrm>
              <a:off x="2352" y="2350"/>
              <a:ext cx="81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9" name="Line 26"/>
            <p:cNvSpPr>
              <a:spLocks noChangeShapeType="1"/>
            </p:cNvSpPr>
            <p:nvPr/>
          </p:nvSpPr>
          <p:spPr bwMode="auto">
            <a:xfrm flipH="1">
              <a:off x="2352" y="2350"/>
              <a:ext cx="81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207" name="Picture 33" descr="txp_fig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316398" y="1447800"/>
            <a:ext cx="3751402" cy="580698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0" name="Picture 23" descr="txp_fig.b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921630" y="3581400"/>
            <a:ext cx="422237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txp_fig.b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666999" y="5100096"/>
            <a:ext cx="3581401" cy="69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9" name="Picture 10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738834" y="2667000"/>
            <a:ext cx="19764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718300" cy="533400"/>
          </a:xfrm>
        </p:spPr>
        <p:txBody>
          <a:bodyPr/>
          <a:lstStyle/>
          <a:p>
            <a:r>
              <a:rPr lang="el-GR" sz="4400" dirty="0" smtClean="0"/>
              <a:t>Καθοδήγηση δέσμης</a:t>
            </a:r>
            <a:endParaRPr lang="en-US" dirty="0"/>
          </a:p>
        </p:txBody>
      </p:sp>
      <p:sp>
        <p:nvSpPr>
          <p:cNvPr id="583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458200" cy="5105400"/>
          </a:xfrm>
        </p:spPr>
        <p:txBody>
          <a:bodyPr/>
          <a:lstStyle/>
          <a:p>
            <a:pPr marL="355600" indent="-355600"/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Ομογενές μαγνητικό πεδίο </a:t>
            </a:r>
            <a:r>
              <a:rPr lang="en-GB" sz="2400" b="1" i="1" dirty="0" smtClean="0">
                <a:ea typeface="Times New Roman" pitchFamily="-112" charset="0"/>
                <a:cs typeface="Times New Roman" pitchFamily="-112" charset="0"/>
              </a:rPr>
              <a:t>B,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κάθετο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στην κίνηση του σωματιδίου</a:t>
            </a:r>
            <a:r>
              <a:rPr lang="en-GB" sz="2400" dirty="0" smtClean="0">
                <a:ea typeface="Times New Roman" pitchFamily="-112" charset="0"/>
                <a:cs typeface="Times New Roman" pitchFamily="-112" charset="0"/>
              </a:rPr>
              <a:t>. </a:t>
            </a:r>
            <a:r>
              <a:rPr lang="en-US" sz="2400" dirty="0" err="1" smtClean="0">
                <a:ea typeface="Times New Roman" pitchFamily="-112" charset="0"/>
                <a:cs typeface="Times New Roman" pitchFamily="-112" charset="0"/>
              </a:rPr>
              <a:t>Τ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α σωματίδια εκτελουν κυκλική κίνηση όπου η ακτίνα καμπυλότητας είναι</a:t>
            </a:r>
            <a:endParaRPr lang="en-GB" sz="2400" dirty="0" smtClean="0">
              <a:ea typeface="Times New Roman" pitchFamily="-112" charset="0"/>
              <a:cs typeface="Times New Roman" pitchFamily="-112" charset="0"/>
            </a:endParaRPr>
          </a:p>
          <a:p>
            <a:pPr marL="355600" indent="-355600"/>
            <a:endParaRPr lang="en-GB" sz="2400" dirty="0" smtClean="0">
              <a:ea typeface="Times New Roman" pitchFamily="-112" charset="0"/>
              <a:cs typeface="Times New Roman" pitchFamily="-112" charset="0"/>
            </a:endParaRPr>
          </a:p>
          <a:p>
            <a:pPr marL="355600" indent="-355600">
              <a:buNone/>
            </a:pPr>
            <a:endParaRPr lang="en-GB" sz="2400" dirty="0" smtClean="0">
              <a:ea typeface="Times New Roman" pitchFamily="-112" charset="0"/>
              <a:cs typeface="Times New Roman" pitchFamily="-112" charset="0"/>
            </a:endParaRPr>
          </a:p>
          <a:p>
            <a:pPr marL="355600" indent="-355600"/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Η </a:t>
            </a:r>
            <a:r>
              <a:rPr lang="el-GR" sz="2400" b="1" dirty="0" smtClean="0">
                <a:ea typeface="Times New Roman" pitchFamily="-112" charset="0"/>
                <a:cs typeface="Times New Roman" pitchFamily="-112" charset="0"/>
              </a:rPr>
              <a:t>κυκλοτρονική συχνότητα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 (</a:t>
            </a:r>
            <a:r>
              <a:rPr lang="en-US" sz="2400" dirty="0" smtClean="0">
                <a:ea typeface="Times New Roman" pitchFamily="-112" charset="0"/>
                <a:cs typeface="Times New Roman" pitchFamily="-112" charset="0"/>
              </a:rPr>
              <a:t>Larmor)</a:t>
            </a:r>
            <a:endParaRPr lang="en-GB" sz="2400" b="1" dirty="0" smtClean="0">
              <a:ea typeface="Times New Roman" pitchFamily="-112" charset="0"/>
              <a:cs typeface="Times New Roman" pitchFamily="-112" charset="0"/>
            </a:endParaRPr>
          </a:p>
          <a:p>
            <a:pPr marL="355600" indent="-355600"/>
            <a:endParaRPr lang="en-GB" sz="2400" b="1" dirty="0" smtClean="0">
              <a:ea typeface="Times New Roman" pitchFamily="-112" charset="0"/>
              <a:cs typeface="Times New Roman" pitchFamily="-112" charset="0"/>
            </a:endParaRPr>
          </a:p>
          <a:p>
            <a:pPr marL="355600" indent="-355600"/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Ορίζουμε ώς </a:t>
            </a:r>
            <a:r>
              <a:rPr lang="el-GR" sz="2400" b="1" dirty="0" smtClean="0">
                <a:ea typeface="Times New Roman" pitchFamily="-112" charset="0"/>
                <a:cs typeface="Times New Roman" pitchFamily="-112" charset="0"/>
              </a:rPr>
              <a:t>μαγνητική ακαμψία</a:t>
            </a:r>
            <a:endParaRPr lang="en-GB" sz="2400" dirty="0" smtClean="0">
              <a:ea typeface="Times New Roman" pitchFamily="-112" charset="0"/>
              <a:cs typeface="Times New Roman" pitchFamily="-112" charset="0"/>
            </a:endParaRPr>
          </a:p>
          <a:p>
            <a:pPr marL="355600" indent="-355600"/>
            <a:endParaRPr lang="en-GB" sz="2400" dirty="0">
              <a:ea typeface="Times New Roman" pitchFamily="-112" charset="0"/>
              <a:cs typeface="Times New Roman" pitchFamily="-112" charset="0"/>
            </a:endParaRPr>
          </a:p>
          <a:p>
            <a:pPr marL="355600" indent="-355600"/>
            <a:r>
              <a:rPr lang="en-US" sz="2400" dirty="0">
                <a:ea typeface="Times New Roman" pitchFamily="-112" charset="0"/>
                <a:cs typeface="Times New Roman" pitchFamily="-112" charset="0"/>
              </a:rPr>
              <a:t>In more practical </a:t>
            </a:r>
            <a:r>
              <a:rPr lang="en-US" sz="2400" dirty="0" smtClean="0">
                <a:ea typeface="Times New Roman" pitchFamily="-112" charset="0"/>
                <a:cs typeface="Times New Roman" pitchFamily="-112" charset="0"/>
              </a:rPr>
              <a:t>units</a:t>
            </a:r>
          </a:p>
          <a:p>
            <a:pPr marL="355600" indent="-355600"/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Για ιόντα με πολλαπλότητα φορτίου </a:t>
            </a:r>
            <a:r>
              <a:rPr lang="en-US" sz="2400" b="1" i="1" dirty="0" smtClean="0">
                <a:ea typeface="Times New Roman" pitchFamily="-112" charset="0"/>
                <a:cs typeface="Times New Roman" pitchFamily="-112" charset="0"/>
              </a:rPr>
              <a:t>Z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και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ατομικό αριθμό </a:t>
            </a:r>
            <a:r>
              <a:rPr lang="en-US" sz="2400" b="1" i="1" dirty="0" smtClean="0">
                <a:ea typeface="Times New Roman" pitchFamily="-112" charset="0"/>
                <a:cs typeface="Times New Roman" pitchFamily="-112" charset="0"/>
              </a:rPr>
              <a:t>A</a:t>
            </a:r>
            <a:r>
              <a:rPr lang="en-US" sz="2400" dirty="0">
                <a:ea typeface="Times New Roman" pitchFamily="-112" charset="0"/>
                <a:cs typeface="Times New Roman" pitchFamily="-112" charset="0"/>
              </a:rPr>
              <a:t>,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η ενέργεια ανά νουκλεόνιο είναι</a:t>
            </a:r>
            <a:endParaRPr lang="en-US" sz="2400" dirty="0"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58372" name="Picture 10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105400" y="3657600"/>
            <a:ext cx="12731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10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4660900"/>
            <a:ext cx="4356100" cy="368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8374" name="Picture 10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981200" y="5867400"/>
            <a:ext cx="50260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0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651125" y="1905000"/>
            <a:ext cx="3952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Oval 1032"/>
          <p:cNvSpPr>
            <a:spLocks noChangeArrowheads="1"/>
          </p:cNvSpPr>
          <p:nvPr/>
        </p:nvSpPr>
        <p:spPr bwMode="auto">
          <a:xfrm>
            <a:off x="4191000" y="2362200"/>
            <a:ext cx="3048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7" name="Oval 1033"/>
          <p:cNvSpPr>
            <a:spLocks noChangeArrowheads="1"/>
          </p:cNvSpPr>
          <p:nvPr/>
        </p:nvSpPr>
        <p:spPr bwMode="auto">
          <a:xfrm>
            <a:off x="5334000" y="2362200"/>
            <a:ext cx="9144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8" name="Line 1034"/>
          <p:cNvSpPr>
            <a:spLocks noChangeShapeType="1"/>
          </p:cNvSpPr>
          <p:nvPr/>
        </p:nvSpPr>
        <p:spPr bwMode="auto">
          <a:xfrm>
            <a:off x="4572000" y="25146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44450"/>
            <a:ext cx="7388225" cy="533400"/>
          </a:xfrm>
        </p:spPr>
        <p:txBody>
          <a:bodyPr/>
          <a:lstStyle/>
          <a:p>
            <a:r>
              <a:rPr lang="el-GR" sz="4400" dirty="0" smtClean="0"/>
              <a:t>Δίπολα</a:t>
            </a:r>
            <a:endParaRPr lang="en-US" dirty="0"/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4343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Θεωρούμε κυκλικό επιταχυντή σωματιδίων ενέργειας </a:t>
            </a:r>
            <a:r>
              <a:rPr lang="en-GB" sz="2400" b="1" i="1" dirty="0" smtClean="0">
                <a:ea typeface="Times New Roman" pitchFamily="-112" charset="0"/>
                <a:cs typeface="Times New Roman" pitchFamily="-112" charset="0"/>
              </a:rPr>
              <a:t>E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με</a:t>
            </a:r>
            <a:r>
              <a:rPr lang="en-US" sz="2400" dirty="0" smtClean="0"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GB" sz="2400" b="1" i="1" dirty="0" smtClean="0">
                <a:ea typeface="Times New Roman" pitchFamily="-112" charset="0"/>
                <a:cs typeface="Times New Roman" pitchFamily="-112" charset="0"/>
              </a:rPr>
              <a:t>N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δίπολα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μήκους </a:t>
            </a:r>
            <a:r>
              <a:rPr lang="en-GB" sz="2400" b="1" i="1" dirty="0" smtClean="0">
                <a:ea typeface="Times New Roman" pitchFamily="-112" charset="0"/>
                <a:cs typeface="Times New Roman" pitchFamily="-112" charset="0"/>
              </a:rPr>
              <a:t>L</a:t>
            </a:r>
            <a:endParaRPr lang="en-GB" sz="2400" b="1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80000"/>
              </a:lnSpc>
            </a:pPr>
            <a:r>
              <a:rPr lang="el-GR" sz="2400" b="1" dirty="0" smtClean="0">
                <a:ea typeface="Times New Roman" pitchFamily="-112" charset="0"/>
                <a:cs typeface="Times New Roman" pitchFamily="-112" charset="0"/>
              </a:rPr>
              <a:t>Γωνία κάμψης</a:t>
            </a:r>
            <a:endParaRPr lang="en-US" sz="2400" dirty="0" smtClean="0"/>
          </a:p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GB" sz="24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80000"/>
              </a:lnSpc>
            </a:pPr>
            <a:r>
              <a:rPr lang="el-GR" sz="2400" b="1" dirty="0" smtClean="0">
                <a:ea typeface="Times New Roman" pitchFamily="-112" charset="0"/>
                <a:cs typeface="Times New Roman" pitchFamily="-112" charset="0"/>
              </a:rPr>
              <a:t>Ακτίνα κάμψης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GB" sz="24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80000"/>
              </a:lnSpc>
            </a:pPr>
            <a:r>
              <a:rPr lang="el-GR" sz="2400" b="1" dirty="0" smtClean="0">
                <a:ea typeface="Times New Roman" pitchFamily="-112" charset="0"/>
                <a:cs typeface="Times New Roman" pitchFamily="-112" charset="0"/>
              </a:rPr>
              <a:t>Ολοκληρωμένο διπολικό πεδίο</a:t>
            </a:r>
            <a:endParaRPr lang="en-GB" sz="24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80000"/>
              </a:lnSpc>
            </a:pPr>
            <a:endParaRPr lang="en-GB" sz="2000" dirty="0">
              <a:ea typeface="Times New Roman" pitchFamily="-112" charset="0"/>
              <a:cs typeface="Times New Roman" pitchFamily="-112" charset="0"/>
            </a:endParaRPr>
          </a:p>
        </p:txBody>
      </p:sp>
      <p:grpSp>
        <p:nvGrpSpPr>
          <p:cNvPr id="60420" name="Group 1028"/>
          <p:cNvGrpSpPr>
            <a:grpSpLocks/>
          </p:cNvGrpSpPr>
          <p:nvPr/>
        </p:nvGrpSpPr>
        <p:grpSpPr bwMode="auto">
          <a:xfrm>
            <a:off x="4572000" y="685800"/>
            <a:ext cx="4648248" cy="3276600"/>
            <a:chOff x="2582" y="960"/>
            <a:chExt cx="3231" cy="2129"/>
          </a:xfrm>
        </p:grpSpPr>
        <p:pic>
          <p:nvPicPr>
            <p:cNvPr id="60438" name="Picture 1029" descr="dipole"/>
            <p:cNvPicPr>
              <a:picLocks noChangeAspect="1" noChangeArrowheads="1"/>
            </p:cNvPicPr>
            <p:nvPr/>
          </p:nvPicPr>
          <p:blipFill>
            <a:blip r:embed="rId6">
              <a:lum contrast="8000"/>
            </a:blip>
            <a:srcRect/>
            <a:stretch>
              <a:fillRect/>
            </a:stretch>
          </p:blipFill>
          <p:spPr bwMode="auto">
            <a:xfrm>
              <a:off x="2582" y="960"/>
              <a:ext cx="3178" cy="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9" name="Text Box 1030"/>
            <p:cNvSpPr txBox="1">
              <a:spLocks noChangeArrowheads="1"/>
            </p:cNvSpPr>
            <p:nvPr/>
          </p:nvSpPr>
          <p:spPr bwMode="auto">
            <a:xfrm>
              <a:off x="4118" y="968"/>
              <a:ext cx="169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sz="1800" dirty="0" smtClean="0">
                  <a:solidFill>
                    <a:schemeClr val="bg1"/>
                  </a:solidFill>
                  <a:latin typeface="+mj-lt"/>
                </a:rPr>
                <a:t>Δίπολο δακτυλίου </a:t>
              </a:r>
              <a:r>
                <a:rPr lang="en-GB" sz="1800" dirty="0" smtClean="0">
                  <a:solidFill>
                    <a:schemeClr val="bg1"/>
                  </a:solidFill>
                  <a:latin typeface="+mj-lt"/>
                </a:rPr>
                <a:t>SNS 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60421" name="Picture 10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000375" y="1473200"/>
            <a:ext cx="10382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1032"/>
          <p:cNvSpPr>
            <a:spLocks noChangeArrowheads="1"/>
          </p:cNvSpPr>
          <p:nvPr/>
        </p:nvSpPr>
        <p:spPr bwMode="auto">
          <a:xfrm>
            <a:off x="228600" y="4419600"/>
            <a:ext cx="548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80000"/>
              </a:lnSpc>
            </a:pPr>
            <a:r>
              <a:rPr lang="el-GR" sz="2200" dirty="0" smtClean="0">
                <a:ea typeface="Times New Roman" pitchFamily="-112" charset="0"/>
                <a:cs typeface="Times New Roman" pitchFamily="-112" charset="0"/>
              </a:rPr>
              <a:t>Επιλέγοντας ένα διπολικό μαγνητικό πεδίο, καθορίζεται και το μήκος του, και αντιστρόφως</a:t>
            </a:r>
          </a:p>
          <a:p>
            <a:pPr marL="342900" indent="-342900" algn="l">
              <a:lnSpc>
                <a:spcPct val="80000"/>
              </a:lnSpc>
            </a:pPr>
            <a:r>
              <a:rPr lang="el-GR" sz="2200" dirty="0" smtClean="0">
                <a:ea typeface="Times New Roman" pitchFamily="-112" charset="0"/>
                <a:cs typeface="Times New Roman" pitchFamily="-112" charset="0"/>
              </a:rPr>
              <a:t>Για υψηλότερα πεδία, μικρότερα και λιγότερα δίπολα μπορούν να χρησιμοποιήθουν</a:t>
            </a:r>
          </a:p>
          <a:p>
            <a:pPr marL="342900" indent="-342900" algn="l">
              <a:lnSpc>
                <a:spcPct val="80000"/>
              </a:lnSpc>
            </a:pPr>
            <a:r>
              <a:rPr lang="el-GR" sz="2200" dirty="0" smtClean="0">
                <a:ea typeface="Times New Roman" pitchFamily="-112" charset="0"/>
                <a:cs typeface="Times New Roman" pitchFamily="-112" charset="0"/>
              </a:rPr>
              <a:t>Η περιφέρια του δακτυλίου (κόστος) επηρεάζεται από την επιλογή του πεδίου</a:t>
            </a:r>
            <a:endParaRPr lang="en-US" sz="2200" dirty="0">
              <a:ea typeface="Times New Roman" pitchFamily="-112" charset="0"/>
              <a:cs typeface="Times New Roman" pitchFamily="-112" charset="0"/>
            </a:endParaRPr>
          </a:p>
        </p:txBody>
      </p:sp>
      <p:grpSp>
        <p:nvGrpSpPr>
          <p:cNvPr id="60423" name="Group 1033"/>
          <p:cNvGrpSpPr>
            <a:grpSpLocks/>
          </p:cNvGrpSpPr>
          <p:nvPr/>
        </p:nvGrpSpPr>
        <p:grpSpPr bwMode="auto">
          <a:xfrm>
            <a:off x="5789613" y="3965575"/>
            <a:ext cx="3278187" cy="2816225"/>
            <a:chOff x="3551" y="2498"/>
            <a:chExt cx="2065" cy="1774"/>
          </a:xfrm>
        </p:grpSpPr>
        <p:sp>
          <p:nvSpPr>
            <p:cNvPr id="60426" name="Line 1034"/>
            <p:cNvSpPr>
              <a:spLocks noChangeShapeType="1"/>
            </p:cNvSpPr>
            <p:nvPr/>
          </p:nvSpPr>
          <p:spPr bwMode="auto">
            <a:xfrm>
              <a:off x="3551" y="2963"/>
              <a:ext cx="798" cy="1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7" name="Line 1035"/>
            <p:cNvSpPr>
              <a:spLocks noChangeShapeType="1"/>
            </p:cNvSpPr>
            <p:nvPr/>
          </p:nvSpPr>
          <p:spPr bwMode="auto">
            <a:xfrm flipV="1">
              <a:off x="4349" y="2963"/>
              <a:ext cx="799" cy="1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Arc 1036"/>
            <p:cNvSpPr>
              <a:spLocks/>
            </p:cNvSpPr>
            <p:nvPr/>
          </p:nvSpPr>
          <p:spPr bwMode="auto">
            <a:xfrm rot="-2090051">
              <a:off x="3655" y="2498"/>
              <a:ext cx="1404" cy="1089"/>
            </a:xfrm>
            <a:custGeom>
              <a:avLst/>
              <a:gdLst>
                <a:gd name="T0" fmla="*/ 97 w 21337"/>
                <a:gd name="T1" fmla="*/ 0 h 21549"/>
                <a:gd name="T2" fmla="*/ 1404 w 21337"/>
                <a:gd name="T3" fmla="*/ 919 h 21549"/>
                <a:gd name="T4" fmla="*/ 0 w 21337"/>
                <a:gd name="T5" fmla="*/ 1089 h 21549"/>
                <a:gd name="T6" fmla="*/ 0 60000 65536"/>
                <a:gd name="T7" fmla="*/ 0 60000 65536"/>
                <a:gd name="T8" fmla="*/ 0 60000 65536"/>
                <a:gd name="T9" fmla="*/ 0 w 21337"/>
                <a:gd name="T10" fmla="*/ 0 h 21549"/>
                <a:gd name="T11" fmla="*/ 21337 w 21337"/>
                <a:gd name="T12" fmla="*/ 21549 h 215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37" h="21549" fill="none" extrusionOk="0">
                  <a:moveTo>
                    <a:pt x="1477" y="-1"/>
                  </a:moveTo>
                  <a:cubicBezTo>
                    <a:pt x="11529" y="688"/>
                    <a:pt x="19769" y="8235"/>
                    <a:pt x="21337" y="18188"/>
                  </a:cubicBezTo>
                </a:path>
                <a:path w="21337" h="21549" stroke="0" extrusionOk="0">
                  <a:moveTo>
                    <a:pt x="1477" y="-1"/>
                  </a:moveTo>
                  <a:cubicBezTo>
                    <a:pt x="11529" y="688"/>
                    <a:pt x="19769" y="8235"/>
                    <a:pt x="21337" y="18188"/>
                  </a:cubicBezTo>
                  <a:lnTo>
                    <a:pt x="0" y="21549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9" name="Rectangle 1037"/>
            <p:cNvSpPr>
              <a:spLocks noChangeArrowheads="1"/>
            </p:cNvSpPr>
            <p:nvPr/>
          </p:nvSpPr>
          <p:spPr bwMode="auto">
            <a:xfrm>
              <a:off x="3551" y="2526"/>
              <a:ext cx="1597" cy="6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430" name="Group 1038"/>
            <p:cNvGrpSpPr>
              <a:grpSpLocks/>
            </p:cNvGrpSpPr>
            <p:nvPr/>
          </p:nvGrpSpPr>
          <p:grpSpPr bwMode="auto">
            <a:xfrm>
              <a:off x="5373" y="2929"/>
              <a:ext cx="230" cy="213"/>
              <a:chOff x="1632" y="2064"/>
              <a:chExt cx="240" cy="240"/>
            </a:xfrm>
          </p:grpSpPr>
          <p:sp>
            <p:nvSpPr>
              <p:cNvPr id="60436" name="AutoShape 1039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35 w 21600"/>
                  <a:gd name="T3" fmla="*/ 35 h 21600"/>
                  <a:gd name="T4" fmla="*/ 0 w 21600"/>
                  <a:gd name="T5" fmla="*/ 120 h 21600"/>
                  <a:gd name="T6" fmla="*/ 35 w 21600"/>
                  <a:gd name="T7" fmla="*/ 205 h 21600"/>
                  <a:gd name="T8" fmla="*/ 120 w 21600"/>
                  <a:gd name="T9" fmla="*/ 240 h 21600"/>
                  <a:gd name="T10" fmla="*/ 205 w 21600"/>
                  <a:gd name="T11" fmla="*/ 205 h 21600"/>
                  <a:gd name="T12" fmla="*/ 240 w 21600"/>
                  <a:gd name="T13" fmla="*/ 120 h 21600"/>
                  <a:gd name="T14" fmla="*/ 205 w 21600"/>
                  <a:gd name="T15" fmla="*/ 3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440" y="10800"/>
                    </a:moveTo>
                    <a:cubicBezTo>
                      <a:pt x="10440" y="10999"/>
                      <a:pt x="10601" y="11160"/>
                      <a:pt x="10800" y="11160"/>
                    </a:cubicBezTo>
                    <a:cubicBezTo>
                      <a:pt x="10999" y="11160"/>
                      <a:pt x="11160" y="10999"/>
                      <a:pt x="11160" y="10800"/>
                    </a:cubicBezTo>
                    <a:cubicBezTo>
                      <a:pt x="11160" y="10601"/>
                      <a:pt x="10999" y="10440"/>
                      <a:pt x="10800" y="10440"/>
                    </a:cubicBezTo>
                    <a:cubicBezTo>
                      <a:pt x="10601" y="10440"/>
                      <a:pt x="10440" y="10601"/>
                      <a:pt x="10440" y="10800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7" name="Oval 1040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431" name="Rectangle 1041"/>
            <p:cNvSpPr>
              <a:spLocks noChangeArrowheads="1"/>
            </p:cNvSpPr>
            <p:nvPr/>
          </p:nvSpPr>
          <p:spPr bwMode="auto">
            <a:xfrm>
              <a:off x="5393" y="2671"/>
              <a:ext cx="22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GB" sz="2000" b="1">
                  <a:ea typeface="Times New Roman" pitchFamily="-112" charset="0"/>
                  <a:cs typeface="Times New Roman" pitchFamily="-112" charset="0"/>
                </a:rPr>
                <a:t>B</a:t>
              </a:r>
            </a:p>
          </p:txBody>
        </p:sp>
        <p:sp>
          <p:nvSpPr>
            <p:cNvPr id="60432" name="AutoShape 1042"/>
            <p:cNvSpPr>
              <a:spLocks/>
            </p:cNvSpPr>
            <p:nvPr/>
          </p:nvSpPr>
          <p:spPr bwMode="auto">
            <a:xfrm rot="5269515" flipV="1">
              <a:off x="4294" y="3553"/>
              <a:ext cx="110" cy="455"/>
            </a:xfrm>
            <a:prstGeom prst="leftBracket">
              <a:avLst>
                <a:gd name="adj" fmla="val 206818"/>
              </a:avLst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3" name="Rectangle 1043"/>
            <p:cNvSpPr>
              <a:spLocks noChangeArrowheads="1"/>
            </p:cNvSpPr>
            <p:nvPr/>
          </p:nvSpPr>
          <p:spPr bwMode="auto">
            <a:xfrm>
              <a:off x="4256" y="3415"/>
              <a:ext cx="19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l-GR" sz="2000" b="1" i="1"/>
                <a:t>θ</a:t>
              </a:r>
              <a:endParaRPr lang="en-GB" sz="2000" b="1" i="1"/>
            </a:p>
          </p:txBody>
        </p:sp>
        <p:sp>
          <p:nvSpPr>
            <p:cNvPr id="60434" name="Rectangle 1044"/>
            <p:cNvSpPr>
              <a:spLocks noChangeArrowheads="1"/>
            </p:cNvSpPr>
            <p:nvPr/>
          </p:nvSpPr>
          <p:spPr bwMode="auto">
            <a:xfrm>
              <a:off x="4935" y="3399"/>
              <a:ext cx="19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l-GR" sz="2000" b="1" i="1"/>
                <a:t>ρ</a:t>
              </a:r>
              <a:endParaRPr lang="en-GB" sz="2000" b="1" i="1"/>
            </a:p>
          </p:txBody>
        </p:sp>
        <p:sp>
          <p:nvSpPr>
            <p:cNvPr id="60435" name="Rectangle 1045"/>
            <p:cNvSpPr>
              <a:spLocks noChangeArrowheads="1"/>
            </p:cNvSpPr>
            <p:nvPr/>
          </p:nvSpPr>
          <p:spPr bwMode="auto">
            <a:xfrm>
              <a:off x="4243" y="2671"/>
              <a:ext cx="21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GB" sz="2000" b="1" i="1"/>
                <a:t>L</a:t>
              </a:r>
            </a:p>
          </p:txBody>
        </p:sp>
      </p:grpSp>
      <p:pic>
        <p:nvPicPr>
          <p:cNvPr id="60424" name="Picture 10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981325" y="2235200"/>
            <a:ext cx="9048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0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673225" y="3505200"/>
            <a:ext cx="19081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10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505200"/>
            <a:ext cx="154463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113463" cy="614363"/>
          </a:xfrm>
        </p:spPr>
        <p:txBody>
          <a:bodyPr/>
          <a:lstStyle/>
          <a:p>
            <a:r>
              <a:rPr lang="el-GR" sz="4000" dirty="0" smtClean="0"/>
              <a:t>Εστίαση δέσμης</a:t>
            </a:r>
            <a:endParaRPr lang="en-US" dirty="0"/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839200" cy="3810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Έστω σωματίδιο στην ιδεατή τροχιά</a:t>
            </a:r>
          </a:p>
          <a:p>
            <a:pPr>
              <a:spcBef>
                <a:spcPct val="50000"/>
              </a:spcBef>
            </a:pP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Στο </a:t>
            </a:r>
            <a:r>
              <a:rPr lang="el-GR" sz="2400" b="1" dirty="0" smtClean="0">
                <a:ea typeface="Times New Roman" pitchFamily="-112" charset="0"/>
                <a:cs typeface="Times New Roman" pitchFamily="-112" charset="0"/>
              </a:rPr>
              <a:t>οριζόντιο επίπεδο</a:t>
            </a:r>
            <a:r>
              <a:rPr lang="en-GB" sz="2400" dirty="0" smtClean="0">
                <a:ea typeface="Times New Roman" pitchFamily="-112" charset="0"/>
                <a:cs typeface="Times New Roman" pitchFamily="-112" charset="0"/>
              </a:rPr>
              <a:t>,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εκτελεί αρμονικές 	         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ταλαντώσεις</a:t>
            </a:r>
            <a:r>
              <a:rPr lang="en-US" sz="2400" dirty="0" smtClean="0">
                <a:ea typeface="Times New Roman" pitchFamily="-112" charset="0"/>
                <a:cs typeface="Times New Roman" pitchFamily="-112" charset="0"/>
              </a:rPr>
              <a:t>		      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με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συχνότητα</a:t>
            </a:r>
            <a:endParaRPr lang="en-GB" sz="24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Η οριζόντια επιτάχυνση περιγράφεται από</a:t>
            </a:r>
            <a:endParaRPr lang="en-GB" sz="24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Υπάρχει </a:t>
            </a:r>
            <a:r>
              <a:rPr lang="el-GR" sz="2400" b="1" dirty="0" smtClean="0">
                <a:ea typeface="Times New Roman" pitchFamily="-112" charset="0"/>
                <a:cs typeface="Times New Roman" pitchFamily="-112" charset="0"/>
              </a:rPr>
              <a:t>ασθενής εστίαση 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στο οριζόντιο επίπεδο</a:t>
            </a:r>
            <a:endParaRPr lang="en-GB" sz="24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Στο </a:t>
            </a:r>
            <a:r>
              <a:rPr lang="el-GR" sz="2400" b="1" dirty="0" smtClean="0">
                <a:ea typeface="Times New Roman" pitchFamily="-112" charset="0"/>
                <a:cs typeface="Times New Roman" pitchFamily="-112" charset="0"/>
              </a:rPr>
              <a:t>κάθετο επίπεδο</a:t>
            </a:r>
            <a:r>
              <a:rPr lang="el-GR" sz="2400" dirty="0" smtClean="0">
                <a:ea typeface="Times New Roman" pitchFamily="-112" charset="0"/>
                <a:cs typeface="Times New Roman" pitchFamily="-112" charset="0"/>
              </a:rPr>
              <a:t>, η μόνη δύναμη που ασκείται είναι η βαρύτητα. Τα σωματίδια κινούνται κάθετα ως</a:t>
            </a:r>
            <a:endParaRPr lang="en-US" sz="2400" dirty="0">
              <a:ea typeface="Times New Roman" pitchFamily="-112" charset="0"/>
              <a:cs typeface="Times New Roman" pitchFamily="-112" charset="0"/>
            </a:endParaRPr>
          </a:p>
        </p:txBody>
      </p:sp>
      <p:grpSp>
        <p:nvGrpSpPr>
          <p:cNvPr id="62468" name="Group 1028"/>
          <p:cNvGrpSpPr>
            <a:grpSpLocks/>
          </p:cNvGrpSpPr>
          <p:nvPr/>
        </p:nvGrpSpPr>
        <p:grpSpPr bwMode="auto">
          <a:xfrm>
            <a:off x="6629400" y="609600"/>
            <a:ext cx="2514600" cy="1143000"/>
            <a:chOff x="3552" y="432"/>
            <a:chExt cx="1584" cy="720"/>
          </a:xfrm>
        </p:grpSpPr>
        <p:sp>
          <p:nvSpPr>
            <p:cNvPr id="62476" name="Oval 1029"/>
            <p:cNvSpPr>
              <a:spLocks noChangeArrowheads="1"/>
            </p:cNvSpPr>
            <p:nvPr/>
          </p:nvSpPr>
          <p:spPr bwMode="auto">
            <a:xfrm>
              <a:off x="3888" y="816"/>
              <a:ext cx="1248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1030"/>
            <p:cNvSpPr>
              <a:spLocks noChangeShapeType="1"/>
            </p:cNvSpPr>
            <p:nvPr/>
          </p:nvSpPr>
          <p:spPr bwMode="auto">
            <a:xfrm flipH="1" flipV="1">
              <a:off x="3984" y="912"/>
              <a:ext cx="52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1031"/>
            <p:cNvSpPr>
              <a:spLocks noChangeShapeType="1"/>
            </p:cNvSpPr>
            <p:nvPr/>
          </p:nvSpPr>
          <p:spPr bwMode="auto">
            <a:xfrm flipV="1">
              <a:off x="3960" y="52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Line 1032"/>
            <p:cNvSpPr>
              <a:spLocks noChangeShapeType="1"/>
            </p:cNvSpPr>
            <p:nvPr/>
          </p:nvSpPr>
          <p:spPr bwMode="auto">
            <a:xfrm flipV="1">
              <a:off x="3960" y="764"/>
              <a:ext cx="312" cy="1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0" name="Line 1033"/>
            <p:cNvSpPr>
              <a:spLocks noChangeShapeType="1"/>
            </p:cNvSpPr>
            <p:nvPr/>
          </p:nvSpPr>
          <p:spPr bwMode="auto">
            <a:xfrm flipH="1" flipV="1">
              <a:off x="3600" y="816"/>
              <a:ext cx="36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Rectangle 1034"/>
            <p:cNvSpPr>
              <a:spLocks noChangeArrowheads="1"/>
            </p:cNvSpPr>
            <p:nvPr/>
          </p:nvSpPr>
          <p:spPr bwMode="auto">
            <a:xfrm>
              <a:off x="3552" y="624"/>
              <a:ext cx="1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400" b="1"/>
                <a:t>x</a:t>
              </a:r>
              <a:endParaRPr lang="en-GB" sz="1400" b="1"/>
            </a:p>
          </p:txBody>
        </p:sp>
        <p:sp>
          <p:nvSpPr>
            <p:cNvPr id="62482" name="Rectangle 1035"/>
            <p:cNvSpPr>
              <a:spLocks noChangeArrowheads="1"/>
            </p:cNvSpPr>
            <p:nvPr/>
          </p:nvSpPr>
          <p:spPr bwMode="auto">
            <a:xfrm>
              <a:off x="3792" y="432"/>
              <a:ext cx="1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400" b="1"/>
                <a:t>y</a:t>
              </a:r>
              <a:endParaRPr lang="en-GB" sz="1400" b="1"/>
            </a:p>
          </p:txBody>
        </p:sp>
        <p:sp>
          <p:nvSpPr>
            <p:cNvPr id="62483" name="Rectangle 1036"/>
            <p:cNvSpPr>
              <a:spLocks noChangeArrowheads="1"/>
            </p:cNvSpPr>
            <p:nvPr/>
          </p:nvSpPr>
          <p:spPr bwMode="auto">
            <a:xfrm>
              <a:off x="4176" y="624"/>
              <a:ext cx="1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400" b="1"/>
                <a:t>s</a:t>
              </a:r>
              <a:endParaRPr lang="en-GB" sz="1400" b="1"/>
            </a:p>
          </p:txBody>
        </p:sp>
        <p:sp>
          <p:nvSpPr>
            <p:cNvPr id="62484" name="Rectangle 1037"/>
            <p:cNvSpPr>
              <a:spLocks noChangeArrowheads="1"/>
            </p:cNvSpPr>
            <p:nvPr/>
          </p:nvSpPr>
          <p:spPr bwMode="auto">
            <a:xfrm>
              <a:off x="4131" y="912"/>
              <a:ext cx="1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l-GR" sz="1000" b="1"/>
                <a:t>ρ</a:t>
              </a:r>
              <a:endParaRPr lang="en-GB" sz="1000" b="1"/>
            </a:p>
          </p:txBody>
        </p:sp>
        <p:sp>
          <p:nvSpPr>
            <p:cNvPr id="62485" name="Rectangle 1038"/>
            <p:cNvSpPr>
              <a:spLocks noChangeArrowheads="1"/>
            </p:cNvSpPr>
            <p:nvPr/>
          </p:nvSpPr>
          <p:spPr bwMode="auto">
            <a:xfrm>
              <a:off x="4464" y="672"/>
              <a:ext cx="5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  <a:buFont typeface="Wingdings" pitchFamily="-112" charset="2"/>
                <a:buNone/>
              </a:pPr>
              <a:r>
                <a:rPr lang="en-GB" sz="1000" b="1">
                  <a:ea typeface="Times New Roman" pitchFamily="-112" charset="0"/>
                  <a:cs typeface="Times New Roman" pitchFamily="-112" charset="0"/>
                </a:rPr>
                <a:t>design orbit</a:t>
              </a:r>
            </a:p>
          </p:txBody>
        </p:sp>
        <p:sp>
          <p:nvSpPr>
            <p:cNvPr id="62486" name="Oval 1039"/>
            <p:cNvSpPr>
              <a:spLocks noChangeArrowheads="1"/>
            </p:cNvSpPr>
            <p:nvPr/>
          </p:nvSpPr>
          <p:spPr bwMode="auto">
            <a:xfrm>
              <a:off x="3936" y="8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2469" name="Picture 10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214546" y="1676400"/>
            <a:ext cx="2060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10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215074" y="1500174"/>
            <a:ext cx="7985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10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2057400"/>
            <a:ext cx="24209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Rectangle 1044"/>
          <p:cNvSpPr>
            <a:spLocks noChangeArrowheads="1"/>
          </p:cNvSpPr>
          <p:nvPr/>
        </p:nvSpPr>
        <p:spPr bwMode="auto">
          <a:xfrm>
            <a:off x="152400" y="39624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50000"/>
              </a:spcBef>
              <a:buSzTx/>
            </a:pP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Θέτωντας </a:t>
            </a:r>
            <a:r>
              <a:rPr lang="en-US" i="1" dirty="0" err="1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a</a:t>
            </a:r>
            <a:r>
              <a:rPr lang="en-US" i="1" baseline="-25000" dirty="0" err="1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g</a:t>
            </a:r>
            <a:r>
              <a:rPr lang="en-US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= </a:t>
            </a:r>
            <a:r>
              <a:rPr lang="en-US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10m</a:t>
            </a:r>
            <a:r>
              <a:rPr lang="en-US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/s</a:t>
            </a:r>
            <a:r>
              <a:rPr lang="en-US" baseline="30000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dirty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,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τα σωματίδια μετατοπίζονται κατά </a:t>
            </a:r>
            <a:r>
              <a:rPr lang="en-US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18mm </a:t>
            </a:r>
            <a:r>
              <a:rPr lang="en-US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(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άνοιγμα διπόλου του </a:t>
            </a:r>
            <a:r>
              <a:rPr lang="en-US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LHC) 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σε </a:t>
            </a:r>
            <a:r>
              <a:rPr lang="en-US" b="1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60ms </a:t>
            </a:r>
            <a:r>
              <a:rPr lang="en-US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(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μερίκές 100αδες στροφές  του </a:t>
            </a:r>
            <a:r>
              <a:rPr lang="en-US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LHC</a:t>
            </a:r>
            <a:r>
              <a:rPr lang="el-GR" dirty="0" smtClean="0">
                <a:latin typeface="Palatino" pitchFamily="-112" charset="0"/>
                <a:ea typeface="Times New Roman" pitchFamily="-112" charset="0"/>
                <a:cs typeface="Times New Roman" pitchFamily="-112" charset="0"/>
              </a:rPr>
              <a:t>) 		χρειάζεται εστίαση</a:t>
            </a:r>
          </a:p>
        </p:txBody>
      </p:sp>
      <p:pic>
        <p:nvPicPr>
          <p:cNvPr id="62474" name="Picture 1045"/>
          <p:cNvPicPr>
            <a:picLocks noChangeAspect="1" noChangeArrowheads="1"/>
          </p:cNvPicPr>
          <p:nvPr/>
        </p:nvPicPr>
        <p:blipFill>
          <a:blip r:embed="rId11"/>
          <a:srcRect t="689"/>
          <a:stretch>
            <a:fillRect/>
          </a:stretch>
        </p:blipFill>
        <p:spPr bwMode="auto">
          <a:xfrm>
            <a:off x="3962400" y="4114800"/>
            <a:ext cx="518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AutoShape 1047"/>
          <p:cNvSpPr>
            <a:spLocks noChangeArrowheads="1"/>
          </p:cNvSpPr>
          <p:nvPr/>
        </p:nvSpPr>
        <p:spPr bwMode="auto">
          <a:xfrm>
            <a:off x="2209800" y="5867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90563"/>
            <a:ext cx="8686800" cy="21288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Μαγνητικό στοιχείο που εκτρέπει δέσμες με γωνία ανάλογη της απόστασης από το κέντρο του (ισοδύναμο με τον εστιακό φακό στην οπτική) παρέχει εστίαση</a:t>
            </a:r>
            <a:endParaRPr lang="en-GB" sz="20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Η γωνία εκτροπής ορίζεται 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ως</a:t>
            </a:r>
            <a:r>
              <a:rPr lang="en-US" sz="2000" dirty="0" smtClean="0">
                <a:ea typeface="Times New Roman" pitchFamily="-112" charset="0"/>
                <a:cs typeface="Times New Roman" pitchFamily="-112" charset="0"/>
              </a:rPr>
              <a:t>	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GB" sz="2000" dirty="0" smtClean="0">
                <a:ea typeface="Times New Roman" pitchFamily="-112" charset="0"/>
                <a:cs typeface="Times New Roman" pitchFamily="-112" charset="0"/>
              </a:rPr>
              <a:t>          </a:t>
            </a:r>
            <a:r>
              <a:rPr lang="en-GB" sz="2000" dirty="0">
                <a:ea typeface="Times New Roman" pitchFamily="-112" charset="0"/>
                <a:cs typeface="Times New Roman" pitchFamily="-112" charset="0"/>
              </a:rPr>
              <a:t>,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 για φακό με μήκος εστίας </a:t>
            </a:r>
            <a:r>
              <a:rPr lang="en-GB" sz="2000" i="1" dirty="0" err="1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f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 και μικρή μετατόπιση </a:t>
            </a:r>
            <a:r>
              <a:rPr lang="en-GB" sz="2000" i="1" dirty="0" err="1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y</a:t>
            </a:r>
            <a:r>
              <a:rPr lang="en-GB" sz="2000" dirty="0">
                <a:ea typeface="Times New Roman" pitchFamily="-112" charset="0"/>
                <a:cs typeface="Times New Roman" pitchFamily="-112" charset="0"/>
              </a:rPr>
              <a:t>.</a:t>
            </a:r>
            <a:endParaRPr lang="en-GB" sz="20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Μαγνητικό στοιχείο μήκους </a:t>
            </a:r>
            <a:r>
              <a:rPr lang="en-GB" sz="2000" i="1" dirty="0" smtClean="0">
                <a:ea typeface="Times New Roman" pitchFamily="-112" charset="0"/>
                <a:cs typeface="Times New Roman" pitchFamily="-112" charset="0"/>
              </a:rPr>
              <a:t>l 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και 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απόκλισης </a:t>
            </a:r>
            <a:r>
              <a:rPr lang="en-GB" sz="2000" i="1" dirty="0" err="1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g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 αποδίδει πεδίο </a:t>
            </a:r>
            <a:r>
              <a:rPr lang="en-US" sz="2000" dirty="0" smtClean="0">
                <a:ea typeface="Times New Roman" pitchFamily="-112" charset="0"/>
                <a:cs typeface="Times New Roman" pitchFamily="-112" charset="0"/>
              </a:rPr>
              <a:t>	        ,  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έτσι 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ώστε η γωνία εκτροπής να είναι</a:t>
            </a:r>
            <a:endParaRPr lang="en-GB" sz="2000" dirty="0"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096000" cy="614363"/>
          </a:xfrm>
        </p:spPr>
        <p:txBody>
          <a:bodyPr/>
          <a:lstStyle/>
          <a:p>
            <a:r>
              <a:rPr lang="el-GR" dirty="0" smtClean="0"/>
              <a:t>Στοιχεία εστίασης</a:t>
            </a:r>
            <a:endParaRPr lang="en-US" dirty="0"/>
          </a:p>
        </p:txBody>
      </p:sp>
      <p:pic>
        <p:nvPicPr>
          <p:cNvPr id="64516" name="Picture 10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822700" y="1363663"/>
            <a:ext cx="9017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1029"/>
          <p:cNvSpPr>
            <a:spLocks noChangeArrowheads="1"/>
          </p:cNvSpPr>
          <p:nvPr/>
        </p:nvSpPr>
        <p:spPr bwMode="auto">
          <a:xfrm>
            <a:off x="228600" y="3048000"/>
            <a:ext cx="40386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Wingdings" pitchFamily="-112" charset="2"/>
              <a:buNone/>
            </a:pPr>
            <a:endParaRPr lang="en-GB" sz="1800" dirty="0">
              <a:ea typeface="Times New Roman" pitchFamily="-112" charset="0"/>
              <a:cs typeface="Times New Roman" pitchFamily="-112" charset="0"/>
            </a:endParaRPr>
          </a:p>
          <a:p>
            <a:pPr algn="l"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Η κανονικοποιημένη εστιακή ισχύς ορίζεται ως</a:t>
            </a:r>
            <a:endParaRPr lang="en-GB" sz="2000" dirty="0" smtClean="0">
              <a:ea typeface="Times New Roman" pitchFamily="-112" charset="0"/>
              <a:cs typeface="Times New Roman" pitchFamily="-112" charset="0"/>
            </a:endParaRPr>
          </a:p>
          <a:p>
            <a:pPr algn="l">
              <a:spcBef>
                <a:spcPct val="50000"/>
              </a:spcBef>
              <a:buFont typeface="Wingdings" pitchFamily="-112" charset="2"/>
              <a:buNone/>
            </a:pPr>
            <a:endParaRPr lang="en-GB" sz="2000" dirty="0" smtClean="0">
              <a:ea typeface="Times New Roman" pitchFamily="-112" charset="0"/>
              <a:cs typeface="Times New Roman" pitchFamily="-112" charset="0"/>
            </a:endParaRPr>
          </a:p>
          <a:p>
            <a:pPr algn="l"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Σε πιο πρακτικές μονάδες</a:t>
            </a:r>
            <a:endParaRPr lang="en-GB" sz="2000" dirty="0" smtClean="0">
              <a:ea typeface="Times New Roman" pitchFamily="-112" charset="0"/>
              <a:cs typeface="Times New Roman" pitchFamily="-112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-112" charset="2"/>
              <a:buNone/>
            </a:pPr>
            <a:endParaRPr/>
          </a:p>
          <a:p>
            <a:pPr algn="l"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Το εστιακό μήκος είναι               </a:t>
            </a:r>
            <a:r>
              <a:rPr lang="en-US" sz="2000" dirty="0" smtClean="0"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και 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η γωνία εκτροπής</a:t>
            </a:r>
            <a:endParaRPr lang="en-US" sz="2000" dirty="0"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64518" name="Picture 10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752600" y="4200525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10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928926" y="5929330"/>
            <a:ext cx="10556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10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620957" y="6286520"/>
            <a:ext cx="12366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10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000900" y="2128838"/>
            <a:ext cx="11430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0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31850" y="5153025"/>
            <a:ext cx="3228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523" name="Group 1035"/>
          <p:cNvGrpSpPr>
            <a:grpSpLocks/>
          </p:cNvGrpSpPr>
          <p:nvPr/>
        </p:nvGrpSpPr>
        <p:grpSpPr bwMode="auto">
          <a:xfrm>
            <a:off x="3657600" y="3505200"/>
            <a:ext cx="5486400" cy="3309938"/>
            <a:chOff x="2352" y="1968"/>
            <a:chExt cx="3408" cy="2085"/>
          </a:xfrm>
        </p:grpSpPr>
        <p:grpSp>
          <p:nvGrpSpPr>
            <p:cNvPr id="64529" name="Group 1036"/>
            <p:cNvGrpSpPr>
              <a:grpSpLocks/>
            </p:cNvGrpSpPr>
            <p:nvPr/>
          </p:nvGrpSpPr>
          <p:grpSpPr bwMode="auto">
            <a:xfrm>
              <a:off x="2894" y="2062"/>
              <a:ext cx="2866" cy="1512"/>
              <a:chOff x="3168" y="2976"/>
              <a:chExt cx="2592" cy="1248"/>
            </a:xfrm>
          </p:grpSpPr>
          <p:grpSp>
            <p:nvGrpSpPr>
              <p:cNvPr id="64539" name="Group 1037"/>
              <p:cNvGrpSpPr>
                <a:grpSpLocks/>
              </p:cNvGrpSpPr>
              <p:nvPr/>
            </p:nvGrpSpPr>
            <p:grpSpPr bwMode="auto">
              <a:xfrm>
                <a:off x="3168" y="2976"/>
                <a:ext cx="2592" cy="1248"/>
                <a:chOff x="3168" y="2976"/>
                <a:chExt cx="2592" cy="1248"/>
              </a:xfrm>
            </p:grpSpPr>
            <p:sp>
              <p:nvSpPr>
                <p:cNvPr id="64541" name="Arc 1038"/>
                <p:cNvSpPr>
                  <a:spLocks/>
                </p:cNvSpPr>
                <p:nvPr/>
              </p:nvSpPr>
              <p:spPr bwMode="auto">
                <a:xfrm flipH="1">
                  <a:off x="3792" y="2976"/>
                  <a:ext cx="384" cy="1248"/>
                </a:xfrm>
                <a:custGeom>
                  <a:avLst/>
                  <a:gdLst>
                    <a:gd name="T0" fmla="*/ 192 w 43200"/>
                    <a:gd name="T1" fmla="*/ 0 h 43200"/>
                    <a:gd name="T2" fmla="*/ 179 w 43200"/>
                    <a:gd name="T3" fmla="*/ 2 h 43200"/>
                    <a:gd name="T4" fmla="*/ 192 w 43200"/>
                    <a:gd name="T5" fmla="*/ 624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0250"/>
                        <a:pt x="8783" y="836"/>
                        <a:pt x="20105" y="51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0250"/>
                        <a:pt x="8783" y="836"/>
                        <a:pt x="20105" y="5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4542" name="Group 1039"/>
                <p:cNvGrpSpPr>
                  <a:grpSpLocks/>
                </p:cNvGrpSpPr>
                <p:nvPr/>
              </p:nvGrpSpPr>
              <p:grpSpPr bwMode="auto">
                <a:xfrm>
                  <a:off x="3168" y="3072"/>
                  <a:ext cx="2592" cy="1008"/>
                  <a:chOff x="2832" y="3168"/>
                  <a:chExt cx="2304" cy="768"/>
                </a:xfrm>
              </p:grpSpPr>
              <p:sp>
                <p:nvSpPr>
                  <p:cNvPr id="64543" name="Line 1040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168"/>
                    <a:ext cx="72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4" name="Line 1041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3168"/>
                    <a:ext cx="1440" cy="62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5" name="Line 1042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264"/>
                    <a:ext cx="72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6" name="Line 1043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3264"/>
                    <a:ext cx="1440" cy="48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7" name="Line 1044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360"/>
                    <a:ext cx="72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8" name="Line 104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456"/>
                    <a:ext cx="72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9" name="Line 1046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3360"/>
                    <a:ext cx="1488" cy="33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0" name="Line 1047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648"/>
                    <a:ext cx="72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1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744"/>
                    <a:ext cx="72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2" name="Line 104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840"/>
                    <a:ext cx="72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3" name="Line 1050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936"/>
                    <a:ext cx="72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4" name="Line 1051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3456"/>
                    <a:ext cx="1536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5" name="Line 10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2" y="3504"/>
                    <a:ext cx="1584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6" name="Line 10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2" y="3456"/>
                    <a:ext cx="1488" cy="28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7" name="Line 10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2" y="3408"/>
                    <a:ext cx="1440" cy="4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8" name="Line 10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2" y="3360"/>
                    <a:ext cx="1440" cy="57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4540" name="Line 1056"/>
              <p:cNvSpPr>
                <a:spLocks noChangeShapeType="1"/>
              </p:cNvSpPr>
              <p:nvPr/>
            </p:nvSpPr>
            <p:spPr bwMode="auto">
              <a:xfrm flipH="1">
                <a:off x="3168" y="3600"/>
                <a:ext cx="25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530" name="AutoShape 1057"/>
            <p:cNvSpPr>
              <a:spLocks/>
            </p:cNvSpPr>
            <p:nvPr/>
          </p:nvSpPr>
          <p:spPr bwMode="auto">
            <a:xfrm>
              <a:off x="2584" y="2157"/>
              <a:ext cx="233" cy="661"/>
            </a:xfrm>
            <a:prstGeom prst="leftBrace">
              <a:avLst>
                <a:gd name="adj1" fmla="val 2364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Rectangle 1058"/>
            <p:cNvSpPr>
              <a:spLocks noChangeArrowheads="1"/>
            </p:cNvSpPr>
            <p:nvPr/>
          </p:nvSpPr>
          <p:spPr bwMode="auto">
            <a:xfrm>
              <a:off x="2352" y="2346"/>
              <a:ext cx="31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800" i="1">
                  <a:latin typeface="Bookman Old Style" pitchFamily="-112" charset="0"/>
                  <a:ea typeface="Times New Roman" pitchFamily="-112" charset="0"/>
                  <a:cs typeface="Times New Roman" pitchFamily="-112" charset="0"/>
                </a:rPr>
                <a:t>y</a:t>
              </a:r>
              <a:endParaRPr lang="en-GB" sz="1800" b="1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64532" name="Line 1059"/>
            <p:cNvSpPr>
              <a:spLocks noChangeShapeType="1"/>
            </p:cNvSpPr>
            <p:nvPr/>
          </p:nvSpPr>
          <p:spPr bwMode="auto">
            <a:xfrm>
              <a:off x="3746" y="2157"/>
              <a:ext cx="6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3" name="Arc 1060"/>
            <p:cNvSpPr>
              <a:spLocks/>
            </p:cNvSpPr>
            <p:nvPr/>
          </p:nvSpPr>
          <p:spPr bwMode="auto">
            <a:xfrm rot="12316664" flipH="1">
              <a:off x="4058" y="2159"/>
              <a:ext cx="77" cy="183"/>
            </a:xfrm>
            <a:custGeom>
              <a:avLst/>
              <a:gdLst>
                <a:gd name="T0" fmla="*/ 19 w 21600"/>
                <a:gd name="T1" fmla="*/ 0 h 42323"/>
                <a:gd name="T2" fmla="*/ 11 w 21600"/>
                <a:gd name="T3" fmla="*/ 183 h 42323"/>
                <a:gd name="T4" fmla="*/ 0 w 21600"/>
                <a:gd name="T5" fmla="*/ 91 h 4232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323"/>
                <a:gd name="T11" fmla="*/ 21600 w 21600"/>
                <a:gd name="T12" fmla="*/ 42323 h 42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323" fill="none" extrusionOk="0">
                  <a:moveTo>
                    <a:pt x="5203" y="0"/>
                  </a:moveTo>
                  <a:cubicBezTo>
                    <a:pt x="14836" y="2391"/>
                    <a:pt x="21600" y="11039"/>
                    <a:pt x="21600" y="20964"/>
                  </a:cubicBezTo>
                  <a:cubicBezTo>
                    <a:pt x="21600" y="31649"/>
                    <a:pt x="13786" y="40729"/>
                    <a:pt x="3219" y="42322"/>
                  </a:cubicBezTo>
                </a:path>
                <a:path w="21600" h="42323" stroke="0" extrusionOk="0">
                  <a:moveTo>
                    <a:pt x="5203" y="0"/>
                  </a:moveTo>
                  <a:cubicBezTo>
                    <a:pt x="14836" y="2391"/>
                    <a:pt x="21600" y="11039"/>
                    <a:pt x="21600" y="20964"/>
                  </a:cubicBezTo>
                  <a:cubicBezTo>
                    <a:pt x="21600" y="31649"/>
                    <a:pt x="13786" y="40729"/>
                    <a:pt x="3219" y="42322"/>
                  </a:cubicBezTo>
                  <a:lnTo>
                    <a:pt x="0" y="20964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4" name="Rectangle 1061"/>
            <p:cNvSpPr>
              <a:spLocks noChangeArrowheads="1"/>
            </p:cNvSpPr>
            <p:nvPr/>
          </p:nvSpPr>
          <p:spPr bwMode="auto">
            <a:xfrm>
              <a:off x="4056" y="2137"/>
              <a:ext cx="31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l-GR" sz="1800" i="1">
                  <a:latin typeface="Lucida Grande" pitchFamily="-112" charset="0"/>
                </a:rPr>
                <a:t>α</a:t>
              </a:r>
              <a:endParaRPr lang="en-GB" sz="1800" b="1" i="1"/>
            </a:p>
          </p:txBody>
        </p:sp>
        <p:sp>
          <p:nvSpPr>
            <p:cNvPr id="64535" name="AutoShape 1062"/>
            <p:cNvSpPr>
              <a:spLocks/>
            </p:cNvSpPr>
            <p:nvPr/>
          </p:nvSpPr>
          <p:spPr bwMode="auto">
            <a:xfrm rot="5419254">
              <a:off x="4123" y="3071"/>
              <a:ext cx="417" cy="1152"/>
            </a:xfrm>
            <a:prstGeom prst="rightBrace">
              <a:avLst>
                <a:gd name="adj1" fmla="val 23022"/>
                <a:gd name="adj2" fmla="val 4943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6" name="Line 1063"/>
            <p:cNvSpPr>
              <a:spLocks noChangeShapeType="1"/>
            </p:cNvSpPr>
            <p:nvPr/>
          </p:nvSpPr>
          <p:spPr bwMode="auto">
            <a:xfrm>
              <a:off x="4908" y="2251"/>
              <a:ext cx="0" cy="11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7" name="Rectangle 1064"/>
            <p:cNvSpPr>
              <a:spLocks noChangeArrowheads="1"/>
            </p:cNvSpPr>
            <p:nvPr/>
          </p:nvSpPr>
          <p:spPr bwMode="auto">
            <a:xfrm>
              <a:off x="4272" y="3822"/>
              <a:ext cx="1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Font typeface="Wingdings" pitchFamily="-112" charset="2"/>
                <a:buNone/>
              </a:pPr>
              <a:r>
                <a:rPr lang="en-US" sz="1800" i="1">
                  <a:latin typeface="Bookman Old Style" pitchFamily="-112" charset="0"/>
                </a:rPr>
                <a:t>f</a:t>
              </a:r>
              <a:endParaRPr lang="en-GB" sz="1800" b="1" i="1"/>
            </a:p>
          </p:txBody>
        </p:sp>
        <p:sp>
          <p:nvSpPr>
            <p:cNvPr id="64538" name="Rectangle 1065"/>
            <p:cNvSpPr>
              <a:spLocks noChangeArrowheads="1"/>
            </p:cNvSpPr>
            <p:nvPr/>
          </p:nvSpPr>
          <p:spPr bwMode="auto">
            <a:xfrm>
              <a:off x="4521" y="1968"/>
              <a:ext cx="8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buFont typeface="Wingdings" pitchFamily="-112" charset="2"/>
                <a:buNone/>
              </a:pPr>
              <a:r>
                <a:rPr lang="en-US" sz="1800" b="1"/>
                <a:t>focal point</a:t>
              </a:r>
              <a:endParaRPr lang="en-GB" sz="1800" b="1"/>
            </a:p>
          </p:txBody>
        </p:sp>
      </p:grpSp>
      <p:pic>
        <p:nvPicPr>
          <p:cNvPr id="64524" name="Picture 10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438400" y="2895600"/>
            <a:ext cx="36830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5" name="Oval 1067"/>
          <p:cNvSpPr>
            <a:spLocks noChangeArrowheads="1"/>
          </p:cNvSpPr>
          <p:nvPr/>
        </p:nvSpPr>
        <p:spPr bwMode="auto">
          <a:xfrm>
            <a:off x="5181600" y="2819400"/>
            <a:ext cx="758825" cy="7620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Line 1068"/>
          <p:cNvSpPr>
            <a:spLocks noChangeShapeType="1"/>
          </p:cNvSpPr>
          <p:nvPr/>
        </p:nvSpPr>
        <p:spPr bwMode="auto">
          <a:xfrm>
            <a:off x="5867400" y="28956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069"/>
          <p:cNvSpPr>
            <a:spLocks noChangeArrowheads="1"/>
          </p:cNvSpPr>
          <p:nvPr/>
        </p:nvSpPr>
        <p:spPr bwMode="auto">
          <a:xfrm>
            <a:off x="6540500" y="2667000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12" charset="2"/>
              <a:buNone/>
            </a:pPr>
            <a:r>
              <a:rPr lang="en-US" sz="1800" i="1">
                <a:latin typeface="Bookman Old Style" pitchFamily="-112" charset="0"/>
              </a:rPr>
              <a:t>f </a:t>
            </a:r>
            <a:r>
              <a:rPr lang="en-GB" sz="1800" i="1" baseline="38000">
                <a:latin typeface="Bookman Old Style" pitchFamily="-112" charset="0"/>
              </a:rPr>
              <a:t>-1</a:t>
            </a:r>
          </a:p>
        </p:txBody>
      </p:sp>
      <p:sp>
        <p:nvSpPr>
          <p:cNvPr id="64528" name="Oval 1070"/>
          <p:cNvSpPr>
            <a:spLocks noChangeArrowheads="1"/>
          </p:cNvSpPr>
          <p:nvPr/>
        </p:nvSpPr>
        <p:spPr bwMode="auto">
          <a:xfrm>
            <a:off x="6553200" y="25908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2q45_quad_righ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216400"/>
            <a:ext cx="2895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350"/>
            <a:ext cx="6697662" cy="614363"/>
          </a:xfrm>
        </p:spPr>
        <p:txBody>
          <a:bodyPr/>
          <a:lstStyle/>
          <a:p>
            <a:r>
              <a:rPr lang="el-GR" sz="4400" dirty="0" smtClean="0"/>
              <a:t>Τετράπολα</a:t>
            </a:r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90563"/>
            <a:ext cx="57912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Τα τετράπολα εστιάζουν στο ένα επίπεδο και αποεστιάζουν στο άλλο</a:t>
            </a:r>
            <a:endParaRPr lang="en-US" sz="20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Το πεδίο είναι</a:t>
            </a:r>
            <a:endParaRPr lang="en-US" sz="20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Η δύναμη γράφεται</a:t>
            </a:r>
            <a:endParaRPr lang="en-US" sz="2000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Χρειάζεται </a:t>
            </a:r>
            <a:r>
              <a:rPr lang="en-US" sz="2000" dirty="0" smtClean="0">
                <a:ea typeface="Times New Roman" pitchFamily="-112" charset="0"/>
                <a:cs typeface="Times New Roman" pitchFamily="-112" charset="0"/>
              </a:rPr>
              <a:t>εναλλασσόμενη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 εστίαση και αποεστίαση ώστε να ελεγχθεί η δέσμη,</a:t>
            </a:r>
            <a:r>
              <a:rPr lang="en-US" sz="2000" b="1" dirty="0" smtClean="0">
                <a:ea typeface="Times New Roman" pitchFamily="-112" charset="0"/>
                <a:cs typeface="Times New Roman" pitchFamily="-112" charset="0"/>
              </a:rPr>
              <a:t>εναλλασσόμενη</a:t>
            </a:r>
            <a:r>
              <a:rPr lang="el-GR" sz="2000" b="1" dirty="0" smtClean="0">
                <a:ea typeface="Times New Roman" pitchFamily="-112" charset="0"/>
                <a:cs typeface="Times New Roman" pitchFamily="-112" charset="0"/>
              </a:rPr>
              <a:t> εστιακή απόκλισης</a:t>
            </a:r>
            <a:endParaRPr lang="en-US" sz="2000" b="1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Απο την οπτική γνωρίζουμε ότι ο συνδυασμός δύο φακών με εστιακές αποστάσεις </a:t>
            </a:r>
            <a:r>
              <a:rPr lang="en-US" sz="2000" dirty="0" smtClean="0">
                <a:ea typeface="Times New Roman" pitchFamily="-112" charset="0"/>
                <a:cs typeface="Times New Roman" pitchFamily="-112" charset="0"/>
              </a:rPr>
              <a:t>optics </a:t>
            </a:r>
            <a:r>
              <a:rPr lang="en-US" sz="2000" i="1" dirty="0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f</a:t>
            </a:r>
            <a:r>
              <a:rPr lang="en-US" sz="2000" i="1" baseline="-25000" dirty="0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1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και </a:t>
            </a:r>
            <a:r>
              <a:rPr lang="en-US" sz="2000" i="1" dirty="0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f</a:t>
            </a:r>
            <a:r>
              <a:rPr lang="en-US" sz="2000" i="1" baseline="-25000" dirty="0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που σε απόσταση </a:t>
            </a:r>
            <a:r>
              <a:rPr lang="en-US" sz="2000" i="1" dirty="0" err="1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d</a:t>
            </a:r>
            <a:r>
              <a:rPr lang="el-GR" sz="2000" dirty="0" smtClean="0">
                <a:latin typeface="Bookman Old Style" pitchFamily="-112" charset="0"/>
                <a:ea typeface="Times New Roman" pitchFamily="-112" charset="0"/>
                <a:cs typeface="Times New Roman" pitchFamily="-112" charset="0"/>
              </a:rPr>
              <a:t> δίνει ολικό εστιακή απόσταση</a:t>
            </a:r>
            <a:endParaRPr lang="en-US" sz="2000" b="1" i="1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Font typeface="Wingdings" pitchFamily="-112" charset="2"/>
              <a:buNone/>
            </a:pPr>
            <a:endParaRPr lang="en-GB" sz="2000" b="1" dirty="0" smtClean="0">
              <a:ea typeface="Times New Roman" pitchFamily="-112" charset="0"/>
              <a:cs typeface="Times New Roman" pitchFamily="-11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Εάν </a:t>
            </a:r>
            <a:r>
              <a:rPr lang="en-GB" sz="2000" i="1" dirty="0" smtClean="0">
                <a:ea typeface="Times New Roman" pitchFamily="-112" charset="0"/>
                <a:cs typeface="Times New Roman" pitchFamily="-112" charset="0"/>
              </a:rPr>
              <a:t>f</a:t>
            </a:r>
            <a:r>
              <a:rPr lang="en-GB" sz="2000" i="1" baseline="-25000" dirty="0" smtClean="0">
                <a:ea typeface="Times New Roman" pitchFamily="-112" charset="0"/>
                <a:cs typeface="Times New Roman" pitchFamily="-112" charset="0"/>
              </a:rPr>
              <a:t>1 </a:t>
            </a:r>
            <a:r>
              <a:rPr lang="en-GB" sz="2000" i="1" dirty="0">
                <a:ea typeface="Times New Roman" pitchFamily="-112" charset="0"/>
                <a:cs typeface="Times New Roman" pitchFamily="-112" charset="0"/>
              </a:rPr>
              <a:t>= -f</a:t>
            </a:r>
            <a:r>
              <a:rPr lang="en-GB" sz="2000" i="1" baseline="-25000" dirty="0"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GB" sz="2000" dirty="0">
                <a:ea typeface="Times New Roman" pitchFamily="-112" charset="0"/>
                <a:cs typeface="Times New Roman" pitchFamily="-112" charset="0"/>
              </a:rPr>
              <a:t>,</a:t>
            </a:r>
            <a:r>
              <a:rPr lang="el-GR" sz="2000" dirty="0" smtClean="0">
                <a:ea typeface="Times New Roman" pitchFamily="-112" charset="0"/>
                <a:cs typeface="Times New Roman" pitchFamily="-112" charset="0"/>
              </a:rPr>
              <a:t>υπάρχει ένα καθαρό               </a:t>
            </a:r>
            <a:r>
              <a:rPr lang="el-GR" sz="2000" b="1" dirty="0" smtClean="0">
                <a:ea typeface="Times New Roman" pitchFamily="-112" charset="0"/>
                <a:cs typeface="Times New Roman" pitchFamily="-112" charset="0"/>
              </a:rPr>
              <a:t>φαινόμενο εστίασης</a:t>
            </a:r>
            <a:endParaRPr lang="en-GB" sz="2000" baseline="-25000" dirty="0">
              <a:ea typeface="Times New Roman" pitchFamily="-112" charset="0"/>
              <a:cs typeface="Times New Roman" pitchFamily="-112" charset="0"/>
            </a:endParaRPr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228600" y="5467350"/>
            <a:ext cx="6172200" cy="1314450"/>
            <a:chOff x="48" y="3360"/>
            <a:chExt cx="3888" cy="828"/>
          </a:xfrm>
        </p:grpSpPr>
        <p:grpSp>
          <p:nvGrpSpPr>
            <p:cNvPr id="66588" name="Group 6"/>
            <p:cNvGrpSpPr>
              <a:grpSpLocks/>
            </p:cNvGrpSpPr>
            <p:nvPr/>
          </p:nvGrpSpPr>
          <p:grpSpPr bwMode="auto">
            <a:xfrm>
              <a:off x="1152" y="3408"/>
              <a:ext cx="339" cy="780"/>
              <a:chOff x="1248" y="2352"/>
              <a:chExt cx="339" cy="780"/>
            </a:xfrm>
          </p:grpSpPr>
          <p:sp>
            <p:nvSpPr>
              <p:cNvPr id="66601" name="Line 7"/>
              <p:cNvSpPr>
                <a:spLocks noChangeShapeType="1"/>
              </p:cNvSpPr>
              <p:nvPr/>
            </p:nvSpPr>
            <p:spPr bwMode="auto">
              <a:xfrm>
                <a:off x="1281" y="3132"/>
                <a:ext cx="30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6602" name="Group 8"/>
              <p:cNvGrpSpPr>
                <a:grpSpLocks/>
              </p:cNvGrpSpPr>
              <p:nvPr/>
            </p:nvGrpSpPr>
            <p:grpSpPr bwMode="auto">
              <a:xfrm>
                <a:off x="1248" y="2352"/>
                <a:ext cx="339" cy="780"/>
                <a:chOff x="3552" y="1487"/>
                <a:chExt cx="486" cy="1489"/>
              </a:xfrm>
            </p:grpSpPr>
            <p:sp>
              <p:nvSpPr>
                <p:cNvPr id="66603" name="Arc 9"/>
                <p:cNvSpPr>
                  <a:spLocks/>
                </p:cNvSpPr>
                <p:nvPr/>
              </p:nvSpPr>
              <p:spPr bwMode="auto">
                <a:xfrm rot="10665051" flipH="1">
                  <a:off x="3552" y="1487"/>
                  <a:ext cx="185" cy="1480"/>
                </a:xfrm>
                <a:custGeom>
                  <a:avLst/>
                  <a:gdLst>
                    <a:gd name="T0" fmla="*/ 0 w 21600"/>
                    <a:gd name="T1" fmla="*/ 0 h 42966"/>
                    <a:gd name="T2" fmla="*/ 27 w 21600"/>
                    <a:gd name="T3" fmla="*/ 1480 h 42966"/>
                    <a:gd name="T4" fmla="*/ 0 w 21600"/>
                    <a:gd name="T5" fmla="*/ 744 h 4296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66"/>
                    <a:gd name="T11" fmla="*/ 21600 w 21600"/>
                    <a:gd name="T12" fmla="*/ 42966 h 429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6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305"/>
                        <a:pt x="13759" y="41395"/>
                        <a:pt x="3170" y="42966"/>
                      </a:cubicBezTo>
                    </a:path>
                    <a:path w="21600" h="4296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305"/>
                        <a:pt x="13759" y="41395"/>
                        <a:pt x="3170" y="4296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04" name="Arc 10"/>
                <p:cNvSpPr>
                  <a:spLocks/>
                </p:cNvSpPr>
                <p:nvPr/>
              </p:nvSpPr>
              <p:spPr bwMode="auto">
                <a:xfrm rot="21543920" flipH="1">
                  <a:off x="3842" y="1488"/>
                  <a:ext cx="196" cy="1488"/>
                </a:xfrm>
                <a:custGeom>
                  <a:avLst/>
                  <a:gdLst>
                    <a:gd name="T0" fmla="*/ 11 w 22887"/>
                    <a:gd name="T1" fmla="*/ 0 h 43200"/>
                    <a:gd name="T2" fmla="*/ 0 w 22887"/>
                    <a:gd name="T3" fmla="*/ 1487 h 43200"/>
                    <a:gd name="T4" fmla="*/ 11 w 22887"/>
                    <a:gd name="T5" fmla="*/ 744 h 43200"/>
                    <a:gd name="T6" fmla="*/ 0 60000 65536"/>
                    <a:gd name="T7" fmla="*/ 0 60000 65536"/>
                    <a:gd name="T8" fmla="*/ 0 60000 65536"/>
                    <a:gd name="T9" fmla="*/ 0 w 22887"/>
                    <a:gd name="T10" fmla="*/ 0 h 43200"/>
                    <a:gd name="T11" fmla="*/ 22887 w 2288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887" h="43200" fill="none" extrusionOk="0">
                      <a:moveTo>
                        <a:pt x="1286" y="0"/>
                      </a:moveTo>
                      <a:cubicBezTo>
                        <a:pt x="13216" y="0"/>
                        <a:pt x="22887" y="9670"/>
                        <a:pt x="22887" y="21600"/>
                      </a:cubicBezTo>
                      <a:cubicBezTo>
                        <a:pt x="22887" y="33529"/>
                        <a:pt x="13216" y="43200"/>
                        <a:pt x="1287" y="43200"/>
                      </a:cubicBezTo>
                      <a:cubicBezTo>
                        <a:pt x="857" y="43199"/>
                        <a:pt x="428" y="43187"/>
                        <a:pt x="0" y="43161"/>
                      </a:cubicBezTo>
                    </a:path>
                    <a:path w="22887" h="43200" stroke="0" extrusionOk="0">
                      <a:moveTo>
                        <a:pt x="1286" y="0"/>
                      </a:moveTo>
                      <a:cubicBezTo>
                        <a:pt x="13216" y="0"/>
                        <a:pt x="22887" y="9670"/>
                        <a:pt x="22887" y="21600"/>
                      </a:cubicBezTo>
                      <a:cubicBezTo>
                        <a:pt x="22887" y="33529"/>
                        <a:pt x="13216" y="43200"/>
                        <a:pt x="1287" y="43200"/>
                      </a:cubicBezTo>
                      <a:cubicBezTo>
                        <a:pt x="857" y="43199"/>
                        <a:pt x="428" y="43187"/>
                        <a:pt x="0" y="43161"/>
                      </a:cubicBezTo>
                      <a:lnTo>
                        <a:pt x="1287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05" name="Line 11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6589" name="Line 12"/>
            <p:cNvSpPr>
              <a:spLocks noChangeShapeType="1"/>
            </p:cNvSpPr>
            <p:nvPr/>
          </p:nvSpPr>
          <p:spPr bwMode="auto">
            <a:xfrm>
              <a:off x="48" y="3792"/>
              <a:ext cx="3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90" name="Arc 13"/>
            <p:cNvSpPr>
              <a:spLocks/>
            </p:cNvSpPr>
            <p:nvPr/>
          </p:nvSpPr>
          <p:spPr bwMode="auto">
            <a:xfrm flipH="1">
              <a:off x="1849" y="3408"/>
              <a:ext cx="263" cy="768"/>
            </a:xfrm>
            <a:custGeom>
              <a:avLst/>
              <a:gdLst>
                <a:gd name="T0" fmla="*/ 132 w 43200"/>
                <a:gd name="T1" fmla="*/ 0 h 43200"/>
                <a:gd name="T2" fmla="*/ 131 w 43200"/>
                <a:gd name="T3" fmla="*/ 0 h 43200"/>
                <a:gd name="T4" fmla="*/ 132 w 43200"/>
                <a:gd name="T5" fmla="*/ 38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2"/>
                    <a:pt x="9620" y="45"/>
                    <a:pt x="21518" y="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2"/>
                    <a:pt x="9620" y="45"/>
                    <a:pt x="2151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91" name="Arc 14"/>
            <p:cNvSpPr>
              <a:spLocks/>
            </p:cNvSpPr>
            <p:nvPr/>
          </p:nvSpPr>
          <p:spPr bwMode="auto">
            <a:xfrm flipH="1">
              <a:off x="553" y="3408"/>
              <a:ext cx="263" cy="768"/>
            </a:xfrm>
            <a:custGeom>
              <a:avLst/>
              <a:gdLst>
                <a:gd name="T0" fmla="*/ 132 w 43200"/>
                <a:gd name="T1" fmla="*/ 0 h 43200"/>
                <a:gd name="T2" fmla="*/ 131 w 43200"/>
                <a:gd name="T3" fmla="*/ 0 h 43200"/>
                <a:gd name="T4" fmla="*/ 132 w 43200"/>
                <a:gd name="T5" fmla="*/ 38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2"/>
                    <a:pt x="9620" y="45"/>
                    <a:pt x="21518" y="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2"/>
                    <a:pt x="9620" y="45"/>
                    <a:pt x="2151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592" name="Group 15"/>
            <p:cNvGrpSpPr>
              <a:grpSpLocks/>
            </p:cNvGrpSpPr>
            <p:nvPr/>
          </p:nvGrpSpPr>
          <p:grpSpPr bwMode="auto">
            <a:xfrm>
              <a:off x="2589" y="3408"/>
              <a:ext cx="339" cy="780"/>
              <a:chOff x="1248" y="2352"/>
              <a:chExt cx="339" cy="780"/>
            </a:xfrm>
          </p:grpSpPr>
          <p:sp>
            <p:nvSpPr>
              <p:cNvPr id="66596" name="Line 16"/>
              <p:cNvSpPr>
                <a:spLocks noChangeShapeType="1"/>
              </p:cNvSpPr>
              <p:nvPr/>
            </p:nvSpPr>
            <p:spPr bwMode="auto">
              <a:xfrm>
                <a:off x="1281" y="3132"/>
                <a:ext cx="30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6597" name="Group 17"/>
              <p:cNvGrpSpPr>
                <a:grpSpLocks/>
              </p:cNvGrpSpPr>
              <p:nvPr/>
            </p:nvGrpSpPr>
            <p:grpSpPr bwMode="auto">
              <a:xfrm>
                <a:off x="1248" y="2352"/>
                <a:ext cx="339" cy="780"/>
                <a:chOff x="3552" y="1487"/>
                <a:chExt cx="486" cy="1489"/>
              </a:xfrm>
            </p:grpSpPr>
            <p:sp>
              <p:nvSpPr>
                <p:cNvPr id="66598" name="Arc 18"/>
                <p:cNvSpPr>
                  <a:spLocks/>
                </p:cNvSpPr>
                <p:nvPr/>
              </p:nvSpPr>
              <p:spPr bwMode="auto">
                <a:xfrm rot="10665051" flipH="1">
                  <a:off x="3552" y="1487"/>
                  <a:ext cx="185" cy="1480"/>
                </a:xfrm>
                <a:custGeom>
                  <a:avLst/>
                  <a:gdLst>
                    <a:gd name="T0" fmla="*/ 0 w 21600"/>
                    <a:gd name="T1" fmla="*/ 0 h 42966"/>
                    <a:gd name="T2" fmla="*/ 27 w 21600"/>
                    <a:gd name="T3" fmla="*/ 1480 h 42966"/>
                    <a:gd name="T4" fmla="*/ 0 w 21600"/>
                    <a:gd name="T5" fmla="*/ 744 h 4296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66"/>
                    <a:gd name="T11" fmla="*/ 21600 w 21600"/>
                    <a:gd name="T12" fmla="*/ 42966 h 429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6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305"/>
                        <a:pt x="13759" y="41395"/>
                        <a:pt x="3170" y="42966"/>
                      </a:cubicBezTo>
                    </a:path>
                    <a:path w="21600" h="4296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305"/>
                        <a:pt x="13759" y="41395"/>
                        <a:pt x="3170" y="4296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99" name="Arc 19"/>
                <p:cNvSpPr>
                  <a:spLocks/>
                </p:cNvSpPr>
                <p:nvPr/>
              </p:nvSpPr>
              <p:spPr bwMode="auto">
                <a:xfrm rot="21543920" flipH="1">
                  <a:off x="3842" y="1488"/>
                  <a:ext cx="196" cy="1488"/>
                </a:xfrm>
                <a:custGeom>
                  <a:avLst/>
                  <a:gdLst>
                    <a:gd name="T0" fmla="*/ 11 w 22887"/>
                    <a:gd name="T1" fmla="*/ 0 h 43200"/>
                    <a:gd name="T2" fmla="*/ 0 w 22887"/>
                    <a:gd name="T3" fmla="*/ 1487 h 43200"/>
                    <a:gd name="T4" fmla="*/ 11 w 22887"/>
                    <a:gd name="T5" fmla="*/ 744 h 43200"/>
                    <a:gd name="T6" fmla="*/ 0 60000 65536"/>
                    <a:gd name="T7" fmla="*/ 0 60000 65536"/>
                    <a:gd name="T8" fmla="*/ 0 60000 65536"/>
                    <a:gd name="T9" fmla="*/ 0 w 22887"/>
                    <a:gd name="T10" fmla="*/ 0 h 43200"/>
                    <a:gd name="T11" fmla="*/ 22887 w 2288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887" h="43200" fill="none" extrusionOk="0">
                      <a:moveTo>
                        <a:pt x="1286" y="0"/>
                      </a:moveTo>
                      <a:cubicBezTo>
                        <a:pt x="13216" y="0"/>
                        <a:pt x="22887" y="9670"/>
                        <a:pt x="22887" y="21600"/>
                      </a:cubicBezTo>
                      <a:cubicBezTo>
                        <a:pt x="22887" y="33529"/>
                        <a:pt x="13216" y="43200"/>
                        <a:pt x="1287" y="43200"/>
                      </a:cubicBezTo>
                      <a:cubicBezTo>
                        <a:pt x="857" y="43199"/>
                        <a:pt x="428" y="43187"/>
                        <a:pt x="0" y="43161"/>
                      </a:cubicBezTo>
                    </a:path>
                    <a:path w="22887" h="43200" stroke="0" extrusionOk="0">
                      <a:moveTo>
                        <a:pt x="1286" y="0"/>
                      </a:moveTo>
                      <a:cubicBezTo>
                        <a:pt x="13216" y="0"/>
                        <a:pt x="22887" y="9670"/>
                        <a:pt x="22887" y="21600"/>
                      </a:cubicBezTo>
                      <a:cubicBezTo>
                        <a:pt x="22887" y="33529"/>
                        <a:pt x="13216" y="43200"/>
                        <a:pt x="1287" y="43200"/>
                      </a:cubicBezTo>
                      <a:cubicBezTo>
                        <a:pt x="857" y="43199"/>
                        <a:pt x="428" y="43187"/>
                        <a:pt x="0" y="43161"/>
                      </a:cubicBezTo>
                      <a:lnTo>
                        <a:pt x="1287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00" name="Line 20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6593" name="Freeform 21"/>
            <p:cNvSpPr>
              <a:spLocks/>
            </p:cNvSpPr>
            <p:nvPr/>
          </p:nvSpPr>
          <p:spPr bwMode="auto">
            <a:xfrm>
              <a:off x="240" y="3456"/>
              <a:ext cx="3648" cy="432"/>
            </a:xfrm>
            <a:custGeom>
              <a:avLst/>
              <a:gdLst>
                <a:gd name="T0" fmla="*/ 0 w 3600"/>
                <a:gd name="T1" fmla="*/ 240 h 432"/>
                <a:gd name="T2" fmla="*/ 432 w 3600"/>
                <a:gd name="T3" fmla="*/ 48 h 432"/>
                <a:gd name="T4" fmla="*/ 1056 w 3600"/>
                <a:gd name="T5" fmla="*/ 192 h 432"/>
                <a:gd name="T6" fmla="*/ 1728 w 3600"/>
                <a:gd name="T7" fmla="*/ 0 h 432"/>
                <a:gd name="T8" fmla="*/ 2496 w 3600"/>
                <a:gd name="T9" fmla="*/ 240 h 432"/>
                <a:gd name="T10" fmla="*/ 3024 w 3600"/>
                <a:gd name="T11" fmla="*/ 0 h 432"/>
                <a:gd name="T12" fmla="*/ 3600 w 3600"/>
                <a:gd name="T13" fmla="*/ 432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0"/>
                <a:gd name="T22" fmla="*/ 0 h 432"/>
                <a:gd name="T23" fmla="*/ 3600 w 3600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0" h="432">
                  <a:moveTo>
                    <a:pt x="0" y="240"/>
                  </a:moveTo>
                  <a:lnTo>
                    <a:pt x="432" y="48"/>
                  </a:lnTo>
                  <a:lnTo>
                    <a:pt x="1056" y="192"/>
                  </a:lnTo>
                  <a:lnTo>
                    <a:pt x="1728" y="0"/>
                  </a:lnTo>
                  <a:lnTo>
                    <a:pt x="2496" y="240"/>
                  </a:lnTo>
                  <a:lnTo>
                    <a:pt x="3024" y="0"/>
                  </a:lnTo>
                  <a:lnTo>
                    <a:pt x="3600" y="432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94" name="Arc 22"/>
            <p:cNvSpPr>
              <a:spLocks/>
            </p:cNvSpPr>
            <p:nvPr/>
          </p:nvSpPr>
          <p:spPr bwMode="auto">
            <a:xfrm flipH="1">
              <a:off x="3168" y="3360"/>
              <a:ext cx="263" cy="768"/>
            </a:xfrm>
            <a:custGeom>
              <a:avLst/>
              <a:gdLst>
                <a:gd name="T0" fmla="*/ 132 w 43200"/>
                <a:gd name="T1" fmla="*/ 0 h 43200"/>
                <a:gd name="T2" fmla="*/ 131 w 43200"/>
                <a:gd name="T3" fmla="*/ 0 h 43200"/>
                <a:gd name="T4" fmla="*/ 132 w 43200"/>
                <a:gd name="T5" fmla="*/ 38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2"/>
                    <a:pt x="9620" y="45"/>
                    <a:pt x="21518" y="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2"/>
                    <a:pt x="9620" y="45"/>
                    <a:pt x="2151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95" name="Line 23"/>
            <p:cNvSpPr>
              <a:spLocks noChangeShapeType="1"/>
            </p:cNvSpPr>
            <p:nvPr/>
          </p:nvSpPr>
          <p:spPr bwMode="auto">
            <a:xfrm>
              <a:off x="3744" y="3792"/>
              <a:ext cx="192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656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057400" y="4183063"/>
            <a:ext cx="239553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270125" y="1447800"/>
            <a:ext cx="2378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4876800"/>
            <a:ext cx="12874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743200" y="1870075"/>
            <a:ext cx="2563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70" name="Group 28"/>
          <p:cNvGrpSpPr>
            <a:grpSpLocks/>
          </p:cNvGrpSpPr>
          <p:nvPr/>
        </p:nvGrpSpPr>
        <p:grpSpPr bwMode="auto">
          <a:xfrm>
            <a:off x="5562600" y="762000"/>
            <a:ext cx="3581400" cy="2819400"/>
            <a:chOff x="3504" y="576"/>
            <a:chExt cx="2256" cy="1776"/>
          </a:xfrm>
        </p:grpSpPr>
        <p:grpSp>
          <p:nvGrpSpPr>
            <p:cNvPr id="66571" name="Group 29"/>
            <p:cNvGrpSpPr>
              <a:grpSpLocks/>
            </p:cNvGrpSpPr>
            <p:nvPr/>
          </p:nvGrpSpPr>
          <p:grpSpPr bwMode="auto">
            <a:xfrm>
              <a:off x="3504" y="576"/>
              <a:ext cx="2256" cy="1776"/>
              <a:chOff x="3360" y="672"/>
              <a:chExt cx="2115" cy="1797"/>
            </a:xfrm>
          </p:grpSpPr>
          <p:pic>
            <p:nvPicPr>
              <p:cNvPr id="66586" name="Picture 30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360" y="672"/>
                <a:ext cx="2115" cy="1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587" name="Rectangle 31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480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572" name="Group 32"/>
            <p:cNvGrpSpPr>
              <a:grpSpLocks/>
            </p:cNvGrpSpPr>
            <p:nvPr/>
          </p:nvGrpSpPr>
          <p:grpSpPr bwMode="auto">
            <a:xfrm>
              <a:off x="4320" y="1776"/>
              <a:ext cx="240" cy="240"/>
              <a:chOff x="4512" y="1536"/>
              <a:chExt cx="240" cy="240"/>
            </a:xfrm>
          </p:grpSpPr>
          <p:sp>
            <p:nvSpPr>
              <p:cNvPr id="66583" name="Line 33"/>
              <p:cNvSpPr>
                <a:spLocks noChangeShapeType="1"/>
              </p:cNvSpPr>
              <p:nvPr/>
            </p:nvSpPr>
            <p:spPr bwMode="auto">
              <a:xfrm flipV="1">
                <a:off x="4608" y="15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4" name="Line 34"/>
              <p:cNvSpPr>
                <a:spLocks noChangeShapeType="1"/>
              </p:cNvSpPr>
              <p:nvPr/>
            </p:nvSpPr>
            <p:spPr bwMode="auto">
              <a:xfrm>
                <a:off x="460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5" name="Line 35"/>
              <p:cNvSpPr>
                <a:spLocks noChangeShapeType="1"/>
              </p:cNvSpPr>
              <p:nvPr/>
            </p:nvSpPr>
            <p:spPr bwMode="auto">
              <a:xfrm flipH="1">
                <a:off x="4512" y="168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573" name="Group 36"/>
            <p:cNvGrpSpPr>
              <a:grpSpLocks/>
            </p:cNvGrpSpPr>
            <p:nvPr/>
          </p:nvGrpSpPr>
          <p:grpSpPr bwMode="auto">
            <a:xfrm>
              <a:off x="4464" y="1296"/>
              <a:ext cx="288" cy="192"/>
              <a:chOff x="4560" y="1392"/>
              <a:chExt cx="288" cy="192"/>
            </a:xfrm>
          </p:grpSpPr>
          <p:sp>
            <p:nvSpPr>
              <p:cNvPr id="66580" name="Line 37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1" name="Line 3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2" name="Line 39"/>
              <p:cNvSpPr>
                <a:spLocks noChangeShapeType="1"/>
              </p:cNvSpPr>
              <p:nvPr/>
            </p:nvSpPr>
            <p:spPr bwMode="auto">
              <a:xfrm flipH="1">
                <a:off x="4560" y="1392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574" name="Rectangle 40"/>
            <p:cNvSpPr>
              <a:spLocks noChangeArrowheads="1"/>
            </p:cNvSpPr>
            <p:nvPr/>
          </p:nvSpPr>
          <p:spPr bwMode="auto">
            <a:xfrm>
              <a:off x="4354" y="1296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000" b="1">
                  <a:ea typeface="Times New Roman" pitchFamily="-112" charset="0"/>
                  <a:cs typeface="Times New Roman" pitchFamily="-112" charset="0"/>
                </a:rPr>
                <a:t>v</a:t>
              </a:r>
              <a:endParaRPr lang="en-GB" sz="1000" b="1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66575" name="Rectangle 41"/>
            <p:cNvSpPr>
              <a:spLocks noChangeArrowheads="1"/>
            </p:cNvSpPr>
            <p:nvPr/>
          </p:nvSpPr>
          <p:spPr bwMode="auto">
            <a:xfrm>
              <a:off x="4606" y="1152"/>
              <a:ext cx="1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000" b="1">
                  <a:ea typeface="Times New Roman" pitchFamily="-112" charset="0"/>
                  <a:cs typeface="Times New Roman" pitchFamily="-112" charset="0"/>
                </a:rPr>
                <a:t>F</a:t>
              </a:r>
              <a:endParaRPr lang="en-GB" sz="1000" b="1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66576" name="Rectangle 42"/>
            <p:cNvSpPr>
              <a:spLocks noChangeArrowheads="1"/>
            </p:cNvSpPr>
            <p:nvPr/>
          </p:nvSpPr>
          <p:spPr bwMode="auto">
            <a:xfrm>
              <a:off x="4610" y="1392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000" b="1">
                  <a:ea typeface="Times New Roman" pitchFamily="-112" charset="0"/>
                  <a:cs typeface="Times New Roman" pitchFamily="-112" charset="0"/>
                </a:rPr>
                <a:t>B</a:t>
              </a:r>
              <a:endParaRPr lang="en-GB" sz="1000" b="1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66577" name="Rectangle 43"/>
            <p:cNvSpPr>
              <a:spLocks noChangeArrowheads="1"/>
            </p:cNvSpPr>
            <p:nvPr/>
          </p:nvSpPr>
          <p:spPr bwMode="auto">
            <a:xfrm>
              <a:off x="4272" y="1776"/>
              <a:ext cx="1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000" b="1">
                  <a:ea typeface="Times New Roman" pitchFamily="-112" charset="0"/>
                  <a:cs typeface="Times New Roman" pitchFamily="-112" charset="0"/>
                </a:rPr>
                <a:t>F</a:t>
              </a:r>
              <a:endParaRPr lang="en-GB" sz="1000" b="1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66578" name="Rectangle 44"/>
            <p:cNvSpPr>
              <a:spLocks noChangeArrowheads="1"/>
            </p:cNvSpPr>
            <p:nvPr/>
          </p:nvSpPr>
          <p:spPr bwMode="auto">
            <a:xfrm>
              <a:off x="4514" y="1910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000" b="1">
                  <a:ea typeface="Times New Roman" pitchFamily="-112" charset="0"/>
                  <a:cs typeface="Times New Roman" pitchFamily="-112" charset="0"/>
                </a:rPr>
                <a:t>B</a:t>
              </a:r>
              <a:endParaRPr lang="en-GB" sz="1000" b="1">
                <a:ea typeface="Times New Roman" pitchFamily="-112" charset="0"/>
                <a:cs typeface="Times New Roman" pitchFamily="-112" charset="0"/>
              </a:endParaRPr>
            </a:p>
          </p:txBody>
        </p:sp>
        <p:sp>
          <p:nvSpPr>
            <p:cNvPr id="66579" name="Rectangle 45"/>
            <p:cNvSpPr>
              <a:spLocks noChangeArrowheads="1"/>
            </p:cNvSpPr>
            <p:nvPr/>
          </p:nvSpPr>
          <p:spPr bwMode="auto">
            <a:xfrm>
              <a:off x="4322" y="1958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12" charset="2"/>
                <a:buNone/>
              </a:pPr>
              <a:r>
                <a:rPr lang="en-US" sz="1000" b="1">
                  <a:ea typeface="Times New Roman" pitchFamily="-112" charset="0"/>
                  <a:cs typeface="Times New Roman" pitchFamily="-112" charset="0"/>
                </a:rPr>
                <a:t>v</a:t>
              </a:r>
              <a:endParaRPr lang="en-GB" sz="1000" b="1">
                <a:ea typeface="Times New Roman" pitchFamily="-112" charset="0"/>
                <a:cs typeface="Times New Roman" pitchFamily="-1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True"/>
  <p:tag name="DEFAULTDISPLAYSOURCE" val="\documentclass{slides}\pagestyle{empty}&#10;\begin{document}&#10;\end{document}&#10;"/>
  <p:tag name="TEX2PS" val="latex $(base).tex; dvips -D $(res) -E -o $(base).ps $(base).dvi"/>
  <p:tag name="TEX2PSBATCH" val="latex --interaction=nonstopmode $(base).tex; dvips -D $(res) -E -o $(base).ps $(base).dvi"/>
  <p:tag name="DEFAULTBITMAP" val="bmpmono"/>
  <p:tag name="DEFAULTBLEND" val="False"/>
  <p:tag name="DEFAULTTRANSPARENT" val="False"/>
  <p:tag name="DEFAULTRESOLUTION" val="300"/>
  <p:tag name="DEFAULTWIDTH" val="324"/>
  <p:tag name="DEFAULTHEIGHT" val="370"/>
  <p:tag name="DEFAULTMAGNIFICATION" val="2"/>
  <p:tag name="DEFAULTFONTSIZE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frac{d{p_x}}{dt} = {\bf F_x} = q ({ E_x} - { v_z}{B_y})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14"/>
  <p:tag name="PICTUREFILESIZE" val="879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 \omega_L  =  |\frac{q c^2 }{ E_{tot}} {B}| 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bmpmono"/>
  <p:tag name="ORIGWIDTH" val="59"/>
  <p:tag name="PICTUREFILESIZE" val="517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|B\rho| =  \frac{p }{ q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38"/>
  <p:tag name="PICTUREFILESIZE" val="280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beta E_{tot} [GeV]  = 0.2998 |B\rho| [T m]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30"/>
  <p:tag name="PICTUREFILESIZE" val="498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beta \bar E_{tot} [GeV/u]  = 0.2998 \frac{Z}{A}|B\rho| [T m]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50"/>
  <p:tag name="PICTUREFILESIZE" val="1157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 \frac{1}{\rho}  =|{k} |= |\frac{q}{p} {B}|=   |\frac{q}{\beta E_{tot}} {B}|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18"/>
  <p:tag name="PICTUREFILESIZE" val="950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theta = \frac{2\pi}{N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31"/>
  <p:tag name="PICTUREFILESIZE" val="238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rho = \frac{L}{\theta}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bmpmono"/>
  <p:tag name="ORIGWIDTH" val="27"/>
  <p:tag name="PICTUREFILESIZE" val="220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B L = \frac{2\pi}{N} \frac{\beta E}{q}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bmpmono"/>
  <p:tag name="ORIGWIDTH" val="57"/>
  <p:tag name="PICTUREFILESIZE" val="480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$$\Delta y = \frac{1}{2} a_g \Delta t^2 $$&#10;\end{document}&#10;"/>
  <p:tag name="FILENAME" val="txp_fig"/>
  <p:tag name="FORMAT" val="bmpmono"/>
  <p:tag name="RES" val="1200"/>
  <p:tag name="BLEND" val="0"/>
  <p:tag name="TRANSPARENT" val="0"/>
  <p:tag name="TBUG" val="0"/>
  <p:tag name="ALLOWFS" val="0"/>
  <p:tag name="ORIGWIDTH" val="60"/>
  <p:tag name="PICTUREFILESIZE" val="448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{\bf \nabla} \cdot {\bf E} = \frac{\rho}{\epsilon_0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47"/>
  <p:tag name="PICTUREFILESIZE" val="350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 x= x_0 \cos(\omega t + \phi) 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80"/>
  <p:tag name="PICTUREFILESIZE" val="308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 \omega  =  \frac{v_s}{\rho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31"/>
  <p:tag name="PICTUREFILESIZE" val="238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 \frac{d^2x}{ds^2}= \frac{d^2x}{v_s^2 dt^2} = -\frac{1}{\rho^2} 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94"/>
  <p:tag name="PICTUREFILESIZE" val="815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 \alpha  =  -\frac{y}{f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35"/>
  <p:tag name="PICTUREFILESIZE" val="266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 k =  \frac{q g}{\beta E} 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35"/>
  <p:tag name="PICTUREFILESIZE" val="266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 f^{-1}  = k\ l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41"/>
  <p:tag name="PICTUREFILESIZE" val="176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alpha = - k\ y\ l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48"/>
  <p:tag name="PICTUREFILESIZE" val="166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B_x  =  g y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37"/>
  <p:tag name="PICTUREFILESIZE" val="133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 k [m^{-2}] = 0.2998 \frac{g [T/m]}{\beta E [GeV]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13"/>
  <p:tag name="PICTUREFILESIZE" val="982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 \alpha  =  -\frac{l}{\rho} = - \frac{q}{\beta E} B_x l = - \frac{q}{\beta E} g l \; y  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bmpmono"/>
  <p:tag name="ORIGWIDTH" val="143"/>
  <p:tag name="PICTUREFILESIZE" val="1200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{\bf \nabla} \cdot {\bf B} = 0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42"/>
  <p:tag name="PICTUREFILESIZE" val="132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frac{1}{f}  =  \frac{1}{f_1} +  \frac{1}{f_2} - \frac{d}{f_1\ f_2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93"/>
  <p:tag name="PICTUREFILESIZE" val="7846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(B_x,B_y)  =  g (y,x)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77"/>
  <p:tag name="PICTUREFILESIZE" val="3007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frac{1}{f}  = |\frac{d}{f_1\ f_2}|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50"/>
  <p:tag name="PICTUREFILESIZE" val="432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(F_x,F_y)  =  k (y,-x)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83"/>
  <p:tag name="PICTUREFILESIZE" val="322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K_x(s) = -\left( k(s)- \frac{1}{\rho(s)^2}\right) \;,\;\; K_y(s) = k(s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89"/>
  <p:tag name="PICTUREFILESIZE" val="1647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\begin{eqnarray*}&#10; x'' + K_x(s) \ x &amp;=&amp; 0 \\&#10;y''  + K_y(s) \ y &amp;=&amp;  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91"/>
  <p:tag name="PICTUREFILESIZE" val="8646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K_x(s) = K_x(s+C) \;,\;\; K_y(s) = K_y(s+C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82"/>
  <p:tag name="PICTUREFILESIZE" val="696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u'' + k_0 \ u = 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61"/>
  <p:tag name="PICTUREFILESIZE" val="2348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\begin{eqnarray*}&#10; u(s) &amp;=&amp; C(s) \ u(0) + S(s) \ u'(0) \\&#10;u'(s) &amp;=&amp; C'(s)  u(0) + S'(s) u'(0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46"/>
  <p:tag name="PICTUREFILESIZE" val="1386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\begin{eqnarray*}&#10;C(s) &amp;=&amp; \cos(\sqrt{k_0} s) \;\;   ,\;\;\;\;\;&#10;S(s) = \frac{1}{\sqrt{k_0}}\sin(\sqrt{k_0} s)    \\&#10;C(s) &amp;=&amp; \cosh(\sqrt{|k_0|} s)\;\;,\;&#10;S(s) =  \frac{1}{\sqrt{|k_0|}}\sinh(\sqrt{|k_0|} s)   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234"/>
  <p:tag name="PICTUREFILESIZE" val="4226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{\bf \nabla} \times {\bf E} = -\frac{\partial}{\partial t} {\bf B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69"/>
  <p:tag name="PICTUREFILESIZE" val="5276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begin{pmatrix} u(s) \\ u'(s)  \end{pmatrix}  = &#10;\begin{pmatrix} C(s) &amp; S(s) \\ C'(s) &amp; S'(s)  \end{pmatrix}  \begin{pmatrix}   u(0) \\ u'(0)  \end{pmatrix}  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53"/>
  <p:tag name="PICTUREFILESIZE" val="1331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$$&#10;{\cal M}(s_n|s_0) = {\cal M}(s_n|s_{n-1}) \dots  {\cal M} (s_3|s_2) \cdot {\cal M}(s_2|s_1) \cdot {\cal M}(s_1|s_0)  &#10;$$&#10;\end{document}&#10;"/>
  <p:tag name="FILENAME" val="txp_fig"/>
  <p:tag name="FORMAT" val="bmpmono"/>
  <p:tag name="RES" val="1200"/>
  <p:tag name="BLEND" val="0"/>
  <p:tag name="TRANSPARENT" val="0"/>
  <p:tag name="TBUG" val="0"/>
  <p:tag name="ALLOWFS" val="0"/>
  <p:tag name="ORIGWIDTH" val="259"/>
  <p:tag name="PICTUREFILESIZE" val="988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begin{pmatrix} u \\ u'  \end{pmatrix}_s  = {\cal M}(s|s_0) \begin{pmatrix}   u \\ u'  \end{pmatrix}_{s_0}  &#10;=&#10;\begin{pmatrix} C(s | s_0) &amp; S(s | s_0) \\ C'(s | s_0) &amp; S'(s | s_0)  \end{pmatrix}  \begin{pmatrix}   u \\ u'  \end{pmatrix}_{s_0}  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248"/>
  <p:tag name="PICTUREFILESIZE" val="2340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det({\cal M}(s|s_0)) =  C(s | s_0) S'(s | s_0) - S(s | s_0) C'(s | s_0)  =1 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233"/>
  <p:tag name="PICTUREFILESIZE" val="976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{\cal M}(s_0|s_0) =&#10;\begin{pmatrix} 1 &amp; 0 \\ 0 &amp; 1 \end{pmatrix}  = {\cal I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09"/>
  <p:tag name="PICTUREFILESIZE" val="949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\begin{eqnarray*}&#10;u(s) &amp;=&amp; u_0 + (s-s_0) u'_0 = u_0  + L u'_0\\&#10;u'(s)&amp; =&amp; u'_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67"/>
  <p:tag name="PICTUREFILESIZE" val="1566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{\cal M}_{\text{drift}}(s|s_0)  = &#10;\begin{pmatrix} 1 &amp; s-s_0 \\ 0 &amp; 1  \end{pmatrix} 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20"/>
  <p:tag name="PICTUREFILESIZE" val="1048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begin{pmatrix} u(s) \\ u'(s)  \end{pmatrix}  = &#10;\begin{pmatrix} 1 &amp; s-s_0 \\ 0 &amp; 1  \end{pmatrix}  \begin{pmatrix}   u_0 \\ u'_0  \end{pmatrix}  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28"/>
  <p:tag name="PICTUREFILESIZE" val="1115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{\cal M}_{\text{lens}}(s|s_0)  = &#10;\begin{pmatrix} 1 &amp; 0\\ \mp \frac{1}{f} &amp; 1  \end{pmatrix} 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07"/>
  <p:tag name="PICTUREFILESIZE" val="9324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begin{pmatrix} u(s) \\ u'(s)  \end{pmatrix}  = &#10;\begin{pmatrix} 1 &amp; 0\\ \mp\frac{1}{f} &amp; 1  \end{pmatrix}  \begin{pmatrix}   u_0 \\ u'_0  \end{pmatrix}  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17"/>
  <p:tag name="PICTUREFILESIZE" val="1015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{\bf \nabla} \times {\bf B} = \mu_0 {\bf j} +\frac{1}{c^2}\frac{\partial}{\partial t} {\bf E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99"/>
  <p:tag name="PICTUREFILESIZE" val="7619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\begin{eqnarray*}&#10;u(s) &amp;=&amp; u_0 \\&#10;u'(s)&amp; =&amp; \mp \frac{1}{f} u_0 + u'_0&#10;\end{eqnarray*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bmpmono"/>
  <p:tag name="ORIGWIDTH" val="97"/>
  <p:tag name="PICTUREFILESIZE" val="1259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{\cal M}_\text{doublet}  = &#10;\begin{pmatrix} 1 &amp; 0\\ - \frac{1}{f_2} &amp; 1  \end{pmatrix}  &#10;\begin{pmatrix} 1 &amp; L\\ 0 &amp; 1  \end{pmatrix}  &#10;\begin{pmatrix} 1 &amp; 0\\ - \frac{1}{f_1} &amp; 1  \end{pmatrix} &#10;=&#10; \begin{pmatrix} 1-\frac{L}{f_1} &amp; L\\ - \frac{1}{f^\star} &amp; 1-\frac{L}{f_2}  \end{pmatrix} 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279"/>
  <p:tag name="PICTUREFILESIZE" val="30140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frac{1}{f^\star}  =  \frac{1}{f_1} +  \frac{1}{f_2} - \frac{L}{f_1\ f_2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97"/>
  <p:tag name="PICTUREFILESIZE" val="816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frac{1}{f^\star}  =  \frac{L}{f^2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37"/>
  <p:tag name="PICTUREFILESIZE" val="320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{\cal M}_\text{FODO}  = {\cal M}_\text{HQF} \cdot  {\cal M}_\text{drift} \cdot {\cal M}_\text{QD}\cdot {\cal M}_\text{drift}\cdot  {\cal M}_\text{HQF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217"/>
  <p:tag name="PICTUREFILESIZE" val="8277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{\cal M}_\text{HQF}  = &#10;\begin{pmatrix} 1 &amp; 0\\ - \frac{1}{2f} &amp; 1  \end{pmatrix}\;,\;\; &#10;{\cal M}_\text{drift}  = &#10;\begin{pmatrix} 1 &amp; L\\ 0 &amp; 1  \end{pmatrix}  \;,\;\; &#10;{\cal M}_\text{QD}  = \begin{pmatrix} 1 &amp; 0\\  \frac{1}{f} &amp; 1  \end{pmatrix} 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271"/>
  <p:tag name="PICTUREFILESIZE" val="23635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$$&#10;{\cal M}_\text{FODO}  = &#10;\begin{pmatrix} 1 - \frac{L^2}{2f^2}&amp; 2L (1+\frac{L}{2f})\\ -\frac{L}{2f^2}(1 - \frac{L}{2f}) &amp; 1-\frac{L^2}{2f^2}  \end{pmatrix} $$&#10;\end{document}&#10;"/>
  <p:tag name="FILENAME" val="txp_fig"/>
  <p:tag name="FORMAT" val="bmpmono"/>
  <p:tag name="RES" val="1200"/>
  <p:tag name="BLEND" val="0"/>
  <p:tag name="TRANSPARENT" val="0"/>
  <p:tag name="TBUG" val="0"/>
  <p:tag name="ALLOWFS" val="0"/>
  <p:tag name="ORIGWIDTH" val="179"/>
  <p:tag name="PICTUREFILESIZE" val="1944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{\bf F} = q ({\bf E} + {\bf v} \times {\bf B})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79"/>
  <p:tag name="PICTUREFILESIZE" val="308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Delta T = \int {\bf F} d{\bf s} = q \int {\bf E} d{\bf s}  + q\int ({\bf v} \times {\bf B}) {\bf v} dt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84"/>
  <p:tag name="PICTUREFILESIZE" val="1471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frac {d{\bf p}}{dt} = \frac{d}{dt}(m_0\gamma {\bf v})= q ({\bf E} + {\bf v} \times {\bf B})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42"/>
  <p:tag name="PICTUREFILESIZE" val="1083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frac{dE}{dt} = {\bf v} \cdot {\bf F}  = q {\bf v}  \cdot ({\bf E} + {\bf v} \times {\bf B})  = q {\bf v} \cdot  {\bf E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74"/>
  <p:tag name="PICTUREFILESIZE" val="133286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-112" charset="2"/>
          <a:buChar char="n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-112" charset="2"/>
          <a:buChar char="n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23949</TotalTime>
  <Words>774</Words>
  <Application>Microsoft PowerPoint</Application>
  <PresentationFormat>On-screen Show (4:3)</PresentationFormat>
  <Paragraphs>257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Pixel</vt:lpstr>
      <vt:lpstr>Photo Editor Photo</vt:lpstr>
      <vt:lpstr>Εισαγωγή στη Φυσική των Επιταχυντών II Γ. Παπαφιλίππου Τμήμα Επιταχυντών - CERN</vt:lpstr>
      <vt:lpstr>Βασικές αρχές δυναμικής των επιταχυντών</vt:lpstr>
      <vt:lpstr>Εξισώσεις Maxwell</vt:lpstr>
      <vt:lpstr>Δύναμη Lorentz</vt:lpstr>
      <vt:lpstr>Καθοδήγηση δέσμης</vt:lpstr>
      <vt:lpstr>Δίπολα</vt:lpstr>
      <vt:lpstr>Εστίαση δέσμης</vt:lpstr>
      <vt:lpstr>Στοιχεία εστίασης</vt:lpstr>
      <vt:lpstr>Τετράπολα</vt:lpstr>
      <vt:lpstr>Μαγνητικά «πολύπολα»</vt:lpstr>
      <vt:lpstr>Slide 11</vt:lpstr>
      <vt:lpstr>Slide 12</vt:lpstr>
      <vt:lpstr>Οπτική των επιταχυντών</vt:lpstr>
      <vt:lpstr>Εξισώσεις Hill</vt:lpstr>
      <vt:lpstr>Αρμονικός ταλαντωτής (ελατήριο)</vt:lpstr>
      <vt:lpstr>Φορμαλισμός πινάκων</vt:lpstr>
      <vt:lpstr>Πίνακας μεταφοράς για ευθεία</vt:lpstr>
      <vt:lpstr>(Από)εστιακός λεπτός φακός</vt:lpstr>
      <vt:lpstr>Εστιακά ζεύγη</vt:lpstr>
      <vt:lpstr>Κελί FODO</vt:lpstr>
    </vt:vector>
  </TitlesOfParts>
  <Company>SNS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FACILITIES OVERVIEW</dc:title>
  <dc:creator>Yannis Papaphilippou</dc:creator>
  <cp:lastModifiedBy>yannis</cp:lastModifiedBy>
  <cp:revision>1888</cp:revision>
  <cp:lastPrinted>2001-01-29T19:54:41Z</cp:lastPrinted>
  <dcterms:created xsi:type="dcterms:W3CDTF">2008-07-08T20:13:55Z</dcterms:created>
  <dcterms:modified xsi:type="dcterms:W3CDTF">2008-07-09T09:21:57Z</dcterms:modified>
</cp:coreProperties>
</file>