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73" r:id="rId2"/>
    <p:sldId id="480" r:id="rId3"/>
    <p:sldId id="481" r:id="rId4"/>
    <p:sldId id="482" r:id="rId5"/>
    <p:sldId id="483" r:id="rId6"/>
    <p:sldId id="484" r:id="rId7"/>
    <p:sldId id="478" r:id="rId8"/>
    <p:sldId id="485" r:id="rId9"/>
    <p:sldId id="486" r:id="rId10"/>
    <p:sldId id="487" r:id="rId11"/>
    <p:sldId id="488" r:id="rId12"/>
    <p:sldId id="489" r:id="rId13"/>
  </p:sldIdLst>
  <p:sldSz cx="9144000" cy="6858000" type="screen4x3"/>
  <p:notesSz cx="6731000" cy="9856788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800080"/>
    <a:srgbClr val="0000FF"/>
    <a:srgbClr val="FF3300"/>
    <a:srgbClr val="00CCFF"/>
    <a:srgbClr val="008000"/>
    <a:srgbClr val="66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6244" autoAdjust="0"/>
  </p:normalViewPr>
  <p:slideViewPr>
    <p:cSldViewPr>
      <p:cViewPr varScale="1">
        <p:scale>
          <a:sx n="104" d="100"/>
          <a:sy n="104" d="100"/>
        </p:scale>
        <p:origin x="-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2" y="-66"/>
      </p:cViewPr>
      <p:guideLst>
        <p:guide orient="horz" pos="3103"/>
        <p:guide pos="21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fld id="{930B61F8-43B0-46D7-A7DC-D70B8C1BC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2548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9475" y="4694238"/>
            <a:ext cx="498792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fld id="{07E36781-BA36-4C22-A6F7-E455540D0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4940E994-A3A9-494F-894D-C39ACD9E88C7}" type="slidenum">
              <a:rPr lang="en-US" smtClean="0">
                <a:latin typeface="Helvetica"/>
              </a:rPr>
              <a:pPr defTabSz="909638"/>
              <a:t>2</a:t>
            </a:fld>
            <a:endParaRPr lang="en-US" smtClean="0">
              <a:latin typeface="Helvetica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F4B4594A-94F9-4D6C-B33E-12ECEBCF49AF}" type="slidenum">
              <a:rPr lang="en-US" sz="1200" b="0">
                <a:latin typeface="Helvetica"/>
              </a:rPr>
              <a:pPr algn="r" defTabSz="909638"/>
              <a:t>11</a:t>
            </a:fld>
            <a:endParaRPr lang="en-US" sz="1200" b="0">
              <a:latin typeface="Helvetica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6CA3A88B-F396-4966-B067-3B7B3537E152}" type="slidenum">
              <a:rPr lang="en-US" sz="1200" b="0">
                <a:latin typeface="Helvetica"/>
              </a:rPr>
              <a:pPr algn="r" defTabSz="909638"/>
              <a:t>12</a:t>
            </a:fld>
            <a:endParaRPr lang="en-US" sz="1200" b="0">
              <a:latin typeface="Helvetica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5FA02697-3888-40D8-AD66-566C77ACDD4D}" type="slidenum">
              <a:rPr lang="en-US" smtClean="0">
                <a:latin typeface="Helvetica"/>
              </a:rPr>
              <a:pPr defTabSz="909638"/>
              <a:t>3</a:t>
            </a:fld>
            <a:endParaRPr lang="en-US" smtClean="0">
              <a:latin typeface="Helvetica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F58A95C1-AA9A-4328-AB7B-F928D2B47BEA}" type="slidenum">
              <a:rPr lang="en-US" sz="1200" b="0">
                <a:latin typeface="Helvetica"/>
              </a:rPr>
              <a:pPr algn="r" defTabSz="909638"/>
              <a:t>4</a:t>
            </a:fld>
            <a:endParaRPr lang="en-US" sz="1200" b="0">
              <a:latin typeface="Helvetica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E320BA0D-AB16-440D-97D4-44D93F65EF77}" type="slidenum">
              <a:rPr lang="en-US" sz="1200" b="0">
                <a:latin typeface="Helvetica"/>
              </a:rPr>
              <a:pPr algn="r" defTabSz="909638"/>
              <a:t>5</a:t>
            </a:fld>
            <a:endParaRPr lang="en-US" sz="1200" b="0">
              <a:latin typeface="Helvetica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A87721D7-0781-47A7-8F6E-3B6C50BA9F9B}" type="slidenum">
              <a:rPr lang="en-US" sz="1200" b="0">
                <a:latin typeface="Helvetica"/>
              </a:rPr>
              <a:pPr algn="r" defTabSz="909638"/>
              <a:t>6</a:t>
            </a:fld>
            <a:endParaRPr lang="en-US" sz="1200" b="0">
              <a:latin typeface="Helvetica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BAD227A5-CB73-44C1-8808-E4636D5B99AB}" type="slidenum">
              <a:rPr lang="en-US" sz="1200" b="0">
                <a:latin typeface="Helvetica"/>
              </a:rPr>
              <a:pPr algn="r" defTabSz="909638"/>
              <a:t>7</a:t>
            </a:fld>
            <a:endParaRPr lang="en-US" sz="1200" b="0">
              <a:latin typeface="Helvetica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C3EDEEF3-2355-4822-8443-29E94FEA4EDB}" type="slidenum">
              <a:rPr lang="en-US" sz="1200" b="0">
                <a:latin typeface="Helvetica"/>
              </a:rPr>
              <a:pPr algn="r" defTabSz="909638"/>
              <a:t>8</a:t>
            </a:fld>
            <a:endParaRPr lang="en-US" sz="1200" b="0">
              <a:latin typeface="Helvetica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E5329A47-DD08-4F77-9042-7A5206DA8DC1}" type="slidenum">
              <a:rPr lang="en-US" sz="1200" b="0">
                <a:latin typeface="Helvetica"/>
              </a:rPr>
              <a:pPr algn="r" defTabSz="909638"/>
              <a:t>9</a:t>
            </a:fld>
            <a:endParaRPr lang="en-US" sz="1200" b="0">
              <a:latin typeface="Helvetica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F633C39E-4E50-4ED6-8851-0BC9D40AAEE5}" type="slidenum">
              <a:rPr lang="en-US" sz="1200" b="0">
                <a:latin typeface="Helvetica"/>
              </a:rPr>
              <a:pPr algn="r" defTabSz="909638"/>
              <a:t>10</a:t>
            </a:fld>
            <a:endParaRPr lang="en-US" sz="1200" b="0">
              <a:latin typeface="Helvetica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7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075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6" name="Rectangle 307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grpSp>
          <p:nvGrpSpPr>
            <p:cNvPr id="7" name="Group 3077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3078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3079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3080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3081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3082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3083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3084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3085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3086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7" name="Rectangle 3087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Rectangle 3130"/>
          <p:cNvSpPr>
            <a:spLocks noChangeArrowheads="1"/>
          </p:cNvSpPr>
          <p:nvPr userDrawn="1"/>
        </p:nvSpPr>
        <p:spPr bwMode="auto">
          <a:xfrm>
            <a:off x="4060825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  <p:sp>
        <p:nvSpPr>
          <p:cNvPr id="19" name="Rectangle 3131"/>
          <p:cNvSpPr>
            <a:spLocks noChangeArrowheads="1"/>
          </p:cNvSpPr>
          <p:nvPr userDrawn="1"/>
        </p:nvSpPr>
        <p:spPr bwMode="auto">
          <a:xfrm>
            <a:off x="3678238" y="263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  <p:sp>
        <p:nvSpPr>
          <p:cNvPr id="278547" name="Rectangle 3091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548" name="Rectangle 3092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308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  <p:sp>
        <p:nvSpPr>
          <p:cNvPr id="21" name="Rectangle 308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22" name="Rectangle 309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CF85C7-C833-4A31-9057-E1B071C94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6BE77-5109-4339-80AA-70892D12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39028-D936-4361-AF6D-9BE574EB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39D3D-52DD-49C5-9E60-ECE90AA44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71065-9444-480D-873F-E7A1641F6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65EA2-7F6E-4272-A9EC-3916FB183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C1982-F98E-4ED6-91DF-93DD8335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31A16-D2F4-4F4B-A1CD-3C64C1B3A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5F9FA-810F-4080-9825-25155849D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85926"/>
            <a:ext cx="8686800" cy="434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42CE2-392E-4EF7-95C2-1B6450928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BE8CB-3F76-4E22-9AD7-44D43F33A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D7826-440D-4E76-A7D5-B4A57D27C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CLIC BDM Y. Papaphilippou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fld id="{8F54D572-947D-4BCE-B319-2005AC245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2775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2775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hlink"/>
                </a:solidFill>
              </a:endParaRPr>
            </a:p>
          </p:txBody>
        </p:sp>
        <p:sp>
          <p:nvSpPr>
            <p:cNvPr id="2775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hlink"/>
                </a:solidFill>
              </a:endParaRPr>
            </a:p>
          </p:txBody>
        </p:sp>
        <p:sp>
          <p:nvSpPr>
            <p:cNvPr id="2775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accent2"/>
                </a:solidFill>
              </a:endParaRPr>
            </a:p>
          </p:txBody>
        </p:sp>
        <p:sp>
          <p:nvSpPr>
            <p:cNvPr id="2775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hlink"/>
                </a:solidFill>
              </a:endParaRPr>
            </a:p>
          </p:txBody>
        </p:sp>
        <p:sp>
          <p:nvSpPr>
            <p:cNvPr id="2775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2775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accent2"/>
                </a:solidFill>
              </a:endParaRPr>
            </a:p>
          </p:txBody>
        </p:sp>
        <p:sp>
          <p:nvSpPr>
            <p:cNvPr id="2775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21/11/2007</a:t>
            </a:r>
          </a:p>
        </p:txBody>
      </p:sp>
      <p:sp>
        <p:nvSpPr>
          <p:cNvPr id="277558" name="Rectangle 54"/>
          <p:cNvSpPr>
            <a:spLocks noChangeArrowheads="1"/>
          </p:cNvSpPr>
          <p:nvPr/>
        </p:nvSpPr>
        <p:spPr bwMode="auto">
          <a:xfrm>
            <a:off x="4060825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  <p:sp>
        <p:nvSpPr>
          <p:cNvPr id="277559" name="Rectangle 55"/>
          <p:cNvSpPr>
            <a:spLocks noChangeArrowheads="1"/>
          </p:cNvSpPr>
          <p:nvPr/>
        </p:nvSpPr>
        <p:spPr bwMode="auto">
          <a:xfrm>
            <a:off x="3678238" y="263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0" y="1811338"/>
            <a:ext cx="6286500" cy="2303462"/>
          </a:xfrm>
        </p:spPr>
        <p:txBody>
          <a:bodyPr/>
          <a:lstStyle/>
          <a:p>
            <a:pPr algn="ctr"/>
            <a:r>
              <a:rPr lang="en-US" b="0" smtClean="0"/>
              <a:t>BBFP </a:t>
            </a:r>
            <a:br>
              <a:rPr lang="en-US" b="0" smtClean="0"/>
            </a:br>
            <a:r>
              <a:rPr lang="en-US" sz="3200" b="0" smtClean="0"/>
              <a:t>J. Wei’s Fokker-Planck solver for bunched beams</a:t>
            </a: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5686425"/>
            <a:ext cx="9144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120000"/>
            </a:pPr>
            <a:r>
              <a:rPr lang="en-US" sz="2400">
                <a:latin typeface="Helvetica"/>
              </a:rPr>
              <a:t>November 21</a:t>
            </a:r>
            <a:r>
              <a:rPr lang="en-US" sz="2400" baseline="30000">
                <a:latin typeface="Helvetica"/>
              </a:rPr>
              <a:t>st</a:t>
            </a:r>
            <a:r>
              <a:rPr lang="en-US" sz="2400">
                <a:latin typeface="Helvetica"/>
              </a:rPr>
              <a:t>, 2007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07950" y="188913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Helvetica"/>
              </a:rPr>
              <a:t>CLIC Beam dynamics meeting</a:t>
            </a:r>
            <a:endParaRPr lang="en-US" sz="900">
              <a:latin typeface="Helvetica"/>
            </a:endParaRPr>
          </a:p>
        </p:txBody>
      </p:sp>
      <p:sp>
        <p:nvSpPr>
          <p:cNvPr id="1638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73563"/>
            <a:ext cx="8280400" cy="960437"/>
          </a:xfrm>
        </p:spPr>
        <p:txBody>
          <a:bodyPr/>
          <a:lstStyle/>
          <a:p>
            <a:pPr algn="ctr"/>
            <a:r>
              <a:rPr lang="en-US" sz="3000" b="1" smtClean="0"/>
              <a:t>Y. Papaphilippou</a:t>
            </a:r>
            <a:endParaRPr lang="en-US" sz="16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142875" y="928688"/>
            <a:ext cx="8858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For a round beam, i.e. 		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GB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GB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GB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GB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</a:pPr>
            <a:r>
              <a:rPr lang="en-GB" sz="2400" b="0">
                <a:latin typeface="Garamond" pitchFamily="18" charset="0"/>
              </a:rPr>
              <a:t>	with</a:t>
            </a: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With the additional approximation that										     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</a:pPr>
            <a:r>
              <a:rPr lang="en-US" sz="2400" b="0">
                <a:latin typeface="Garamond" pitchFamily="18" charset="0"/>
              </a:rPr>
              <a:t>								and</a:t>
            </a:r>
            <a:endParaRPr lang="en-GB" sz="2400" b="0">
              <a:latin typeface="Garamond" pitchFamily="18" charset="0"/>
            </a:endParaRPr>
          </a:p>
        </p:txBody>
      </p:sp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3000375"/>
            <a:ext cx="63150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793AE3-66B5-4F3A-A04D-CB5ABB03F06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11AE20D-A38E-4B42-A11F-1F1207CFA9B4}" type="slidenum">
              <a:rPr lang="en-US" sz="1400" b="0">
                <a:latin typeface="+mn-lt"/>
              </a:rPr>
              <a:pPr algn="r">
                <a:defRPr/>
              </a:pPr>
              <a:t>10</a:t>
            </a:fld>
            <a:endParaRPr lang="en-US" sz="1400" b="0">
              <a:latin typeface="+mn-lt"/>
            </a:endParaRP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8429625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Round beam approximation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/>
              <a:t>CLIC BDM Y. Papaphilippou</a:t>
            </a:r>
          </a:p>
        </p:txBody>
      </p:sp>
      <p:pic>
        <p:nvPicPr>
          <p:cNvPr id="3380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1428750"/>
            <a:ext cx="62214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2286000"/>
            <a:ext cx="6019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429125"/>
            <a:ext cx="592931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146675"/>
            <a:ext cx="564991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88" y="1000125"/>
            <a:ext cx="193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0" y="4071938"/>
            <a:ext cx="1785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/>
          </p:cNvSpPr>
          <p:nvPr/>
        </p:nvSpPr>
        <p:spPr bwMode="auto">
          <a:xfrm>
            <a:off x="142875" y="1071563"/>
            <a:ext cx="8858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Action space divided into </a:t>
            </a:r>
            <a:r>
              <a:rPr lang="en-GB" sz="2400" i="1">
                <a:latin typeface="Garamond" pitchFamily="18" charset="0"/>
              </a:rPr>
              <a:t>N</a:t>
            </a:r>
            <a:r>
              <a:rPr lang="en-GB" sz="2400" i="1" baseline="-25000">
                <a:latin typeface="Garamond" pitchFamily="18" charset="0"/>
              </a:rPr>
              <a:t>J</a:t>
            </a:r>
            <a:r>
              <a:rPr lang="en-GB" sz="2400" b="0">
                <a:latin typeface="Garamond" pitchFamily="18" charset="0"/>
              </a:rPr>
              <a:t> bins of width </a:t>
            </a:r>
            <a:r>
              <a:rPr lang="el-GR" sz="2400" i="1">
                <a:latin typeface="Garamond" pitchFamily="18" charset="0"/>
              </a:rPr>
              <a:t>Δ</a:t>
            </a:r>
            <a:r>
              <a:rPr lang="en-US" sz="2400" i="1">
                <a:latin typeface="Garamond" pitchFamily="18" charset="0"/>
              </a:rPr>
              <a:t>J</a:t>
            </a:r>
            <a:r>
              <a:rPr lang="en-GB" sz="2400" i="1">
                <a:latin typeface="Garamond" pitchFamily="18" charset="0"/>
              </a:rPr>
              <a:t>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Initial truncated Gaussian distribution in the longitudinal space </a:t>
            </a:r>
            <a:r>
              <a:rPr lang="el-GR" sz="2400" i="1">
                <a:latin typeface="Garamond" pitchFamily="18" charset="0"/>
              </a:rPr>
              <a:t>Ψ(</a:t>
            </a:r>
            <a:r>
              <a:rPr lang="en-US" sz="2400" i="1">
                <a:latin typeface="Garamond" pitchFamily="18" charset="0"/>
              </a:rPr>
              <a:t>J</a:t>
            </a:r>
            <a:r>
              <a:rPr lang="en-US" sz="2400" i="1" baseline="-25000">
                <a:latin typeface="Garamond" pitchFamily="18" charset="0"/>
              </a:rPr>
              <a:t>i</a:t>
            </a:r>
            <a:r>
              <a:rPr lang="en-US" sz="2400" i="1">
                <a:latin typeface="Garamond" pitchFamily="18" charset="0"/>
              </a:rPr>
              <a:t>,0), </a:t>
            </a:r>
            <a:r>
              <a:rPr lang="en-US" sz="2400" b="0">
                <a:latin typeface="Garamond" pitchFamily="18" charset="0"/>
              </a:rPr>
              <a:t>with</a:t>
            </a:r>
            <a:r>
              <a:rPr lang="en-US" sz="2400" i="1">
                <a:latin typeface="Garamond" pitchFamily="18" charset="0"/>
              </a:rPr>
              <a:t> i=1,…,</a:t>
            </a:r>
            <a:r>
              <a:rPr lang="en-GB" sz="2400" i="1">
                <a:latin typeface="Garamond" pitchFamily="18" charset="0"/>
              </a:rPr>
              <a:t>N</a:t>
            </a:r>
            <a:r>
              <a:rPr lang="en-GB" sz="2400" i="1" baseline="-25000">
                <a:latin typeface="Garamond" pitchFamily="18" charset="0"/>
              </a:rPr>
              <a:t>J </a:t>
            </a:r>
            <a:r>
              <a:rPr lang="en-GB" sz="2400" b="0">
                <a:latin typeface="Garamond" pitchFamily="18" charset="0"/>
              </a:rPr>
              <a:t>			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Evolution of longitudinal distribution is obtained by evaluating the transport equation in a </a:t>
            </a:r>
            <a:r>
              <a:rPr lang="en-US" sz="2400">
                <a:latin typeface="Garamond" pitchFamily="18" charset="0"/>
              </a:rPr>
              <a:t>difference form </a:t>
            </a:r>
            <a:r>
              <a:rPr lang="en-US" sz="2400" b="0">
                <a:latin typeface="Garamond" pitchFamily="18" charset="0"/>
              </a:rPr>
              <a:t>while satisfying boundary conditions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The change of the first moment in </a:t>
            </a:r>
            <a:r>
              <a:rPr lang="en-US" sz="2400" i="1">
                <a:latin typeface="Garamond" pitchFamily="18" charset="0"/>
              </a:rPr>
              <a:t>J</a:t>
            </a:r>
            <a:r>
              <a:rPr lang="en-US" sz="2400" b="0">
                <a:latin typeface="Garamond" pitchFamily="18" charset="0"/>
              </a:rPr>
              <a:t> gives growth rate and zero moment determines particle loss</a:t>
            </a:r>
            <a:endParaRPr lang="en-US" sz="2400" i="1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The transverse distributions all along the simulations are considered Gaussian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The rate of change of transverse emittance is provided by standard IBS theory</a:t>
            </a:r>
            <a:endParaRPr lang="en-GB" sz="2400" b="0">
              <a:latin typeface="Garamond" pitchFamily="18" charset="0"/>
            </a:endParaRPr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>
          <a:xfrm>
            <a:off x="457200" y="62706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73800"/>
            <a:ext cx="2133600" cy="457200"/>
          </a:xfrm>
        </p:spPr>
        <p:txBody>
          <a:bodyPr/>
          <a:lstStyle/>
          <a:p>
            <a:pPr>
              <a:defRPr/>
            </a:pPr>
            <a:fld id="{752EBC28-30ED-4D0D-8297-15520467B31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73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B33AB85-4DA6-4C71-BF2B-13428E72A7EE}" type="slidenum">
              <a:rPr lang="en-US" sz="1400" b="0">
                <a:latin typeface="+mn-lt"/>
              </a:rPr>
              <a:pPr algn="r">
                <a:defRPr/>
              </a:pPr>
              <a:t>11</a:t>
            </a:fld>
            <a:endParaRPr lang="en-US" sz="1400" b="0">
              <a:latin typeface="+mn-lt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429625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Computer implementation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73800"/>
            <a:ext cx="2895600" cy="457200"/>
          </a:xfrm>
        </p:spPr>
        <p:txBody>
          <a:bodyPr/>
          <a:lstStyle/>
          <a:p>
            <a:pPr defTabSz="912813">
              <a:defRPr/>
            </a:pPr>
            <a:r>
              <a:rPr lang="en-US" dirty="0"/>
              <a:t>CLIC BDM Y. Papaphilippou</a:t>
            </a:r>
          </a:p>
        </p:txBody>
      </p:sp>
      <p:sp>
        <p:nvSpPr>
          <p:cNvPr id="9" name="Smiley Face 8"/>
          <p:cNvSpPr/>
          <p:nvPr/>
        </p:nvSpPr>
        <p:spPr bwMode="auto">
          <a:xfrm>
            <a:off x="1785938" y="4714875"/>
            <a:ext cx="342900" cy="357188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Smiley Face 10"/>
          <p:cNvSpPr/>
          <p:nvPr/>
        </p:nvSpPr>
        <p:spPr bwMode="auto">
          <a:xfrm>
            <a:off x="2000250" y="5500688"/>
            <a:ext cx="342900" cy="357187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Smiley Face 11"/>
          <p:cNvSpPr/>
          <p:nvPr/>
        </p:nvSpPr>
        <p:spPr bwMode="auto">
          <a:xfrm>
            <a:off x="2714625" y="5500688"/>
            <a:ext cx="342900" cy="357187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142875" y="928688"/>
            <a:ext cx="8858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BBFP is a Fokker-Planck computer solver evaluating the change of the longitudinal distribution in the presence of cooling and IBS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Assumes standard IBS theory in the transverse plane (Gaussian beams)</a:t>
            </a: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The lattice functions needed for IBS calculation are set constant or evaluated by assuming FODO cells </a:t>
            </a:r>
            <a:endParaRPr lang="en-GB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Neglects quantum effects and damping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Large majority of the code is written for stochastic cooling and RF noise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The code may be generalized for integrating arbitrary distributions in the transverse dimensions but the approach is not straightforward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Codes MOCAC may be more adapted for evaluating the IBS effect on CLIC damping rings for arbitrary distributions</a:t>
            </a:r>
            <a:endParaRPr lang="en-GB" sz="2400" b="0">
              <a:latin typeface="Garamond" pitchFamily="18" charset="0"/>
            </a:endParaRPr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5F525A-1378-4508-A625-B821EAF3FBB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0F7FBED-8495-4E93-A602-FF469A240E6E}" type="slidenum">
              <a:rPr lang="en-US" sz="1400" b="0">
                <a:latin typeface="+mn-lt"/>
              </a:rPr>
              <a:pPr algn="r">
                <a:defRPr/>
              </a:pPr>
              <a:t>12</a:t>
            </a:fld>
            <a:endParaRPr lang="en-US" sz="1400" b="0">
              <a:latin typeface="+mn-lt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8429625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Final remarks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/>
              <a:t>CLIC BDM Y. Papaphilippou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21/11/2007</a:t>
            </a:r>
          </a:p>
        </p:txBody>
      </p:sp>
      <p:sp>
        <p:nvSpPr>
          <p:cNvPr id="1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 BDM Y. Papaphilippou</a:t>
            </a:r>
            <a:endParaRPr lang="en-US" dirty="0"/>
          </a:p>
        </p:txBody>
      </p:sp>
      <p:sp>
        <p:nvSpPr>
          <p:cNvPr id="1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24C7AB-A1AD-449A-A5A2-18E8442AFE2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357188" y="1000125"/>
            <a:ext cx="8462962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Code developed in the early 90’s to study the efficiency of stochastic cooling in the longitudinal plane for bunched beams at RHIC 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>
                <a:latin typeface="Garamond" pitchFamily="18" charset="0"/>
              </a:rPr>
              <a:t>Longitudinal stochastic cooling while keeping the RF voltage low and without transverse emittance blow-up (luminosity)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>
                <a:latin typeface="Garamond" pitchFamily="18" charset="0"/>
              </a:rPr>
              <a:t>Verify if coasting beam estimates </a:t>
            </a:r>
            <a:r>
              <a:rPr lang="en-GB" sz="1400" b="0">
                <a:solidFill>
                  <a:srgbClr val="00B0F0"/>
                </a:solidFill>
                <a:latin typeface="Garamond" pitchFamily="18" charset="0"/>
              </a:rPr>
              <a:t>(Van der Meer , RHIC-AP-9 1984)</a:t>
            </a:r>
            <a:r>
              <a:rPr lang="en-GB" sz="1600" b="0">
                <a:solidFill>
                  <a:srgbClr val="00B0F0"/>
                </a:solidFill>
                <a:latin typeface="Garamond" pitchFamily="18" charset="0"/>
              </a:rPr>
              <a:t> </a:t>
            </a:r>
            <a:r>
              <a:rPr lang="en-GB" sz="2000" b="0">
                <a:latin typeface="Garamond" pitchFamily="18" charset="0"/>
              </a:rPr>
              <a:t>were correct</a:t>
            </a:r>
            <a:endParaRPr lang="en-GB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Diffusion initially simulated by RF (Schottky) noise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Later the Intra-beam scattering (IBS) effect was included</a:t>
            </a:r>
            <a:endParaRPr lang="en-GB" sz="20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Written in standard “good-old” Fortran 77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>
                <a:latin typeface="Garamond" pitchFamily="18" charset="0"/>
              </a:rPr>
              <a:t>Around 2100 lines of code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>
                <a:latin typeface="Garamond" pitchFamily="18" charset="0"/>
              </a:rPr>
              <a:t>Less than 100 comment lines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>
                <a:latin typeface="Garamond" pitchFamily="18" charset="0"/>
              </a:rPr>
              <a:t>No-documentation</a:t>
            </a:r>
          </a:p>
          <a:p>
            <a:pPr marL="1200150" lvl="2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b="0">
                <a:latin typeface="Garamond" pitchFamily="18" charset="0"/>
              </a:rPr>
              <a:t>Two papers describing theory </a:t>
            </a:r>
            <a:r>
              <a:rPr lang="en-GB" sz="1400" b="0">
                <a:solidFill>
                  <a:srgbClr val="00B0F0"/>
                </a:solidFill>
                <a:latin typeface="Garamond" pitchFamily="18" charset="0"/>
              </a:rPr>
              <a:t>(Wei and Ruggiero, RHIC-AP-71 and RHIC-AP-81 1990)</a:t>
            </a:r>
          </a:p>
          <a:p>
            <a:pPr marL="1200150" lvl="2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b="0">
                <a:latin typeface="Garamond" pitchFamily="18" charset="0"/>
              </a:rPr>
              <a:t>Some comments describing almost all input variables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403225"/>
            <a:ext cx="8678862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Some history...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21/11/2007</a:t>
            </a:r>
          </a:p>
        </p:txBody>
      </p:sp>
      <p:sp>
        <p:nvSpPr>
          <p:cNvPr id="1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 BDM Y. Papaphilippou</a:t>
            </a:r>
            <a:endParaRPr lang="en-US" dirty="0"/>
          </a:p>
        </p:txBody>
      </p:sp>
      <p:sp>
        <p:nvSpPr>
          <p:cNvPr id="1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5AB1AB-2C3E-4EF0-BDDC-82B2C9B7FF7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357188" y="1000125"/>
            <a:ext cx="8462962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 dirty="0">
                <a:latin typeface="Garamond" pitchFamily="18" charset="0"/>
              </a:rPr>
              <a:t>First paper </a:t>
            </a:r>
            <a:r>
              <a:rPr lang="en-GB" sz="1400" b="0" dirty="0">
                <a:solidFill>
                  <a:srgbClr val="00B0F0"/>
                </a:solidFill>
                <a:latin typeface="Garamond" pitchFamily="18" charset="0"/>
              </a:rPr>
              <a:t>(Wei and Ruggiero, RHIC-AP-71, 1990) </a:t>
            </a:r>
            <a:r>
              <a:rPr lang="en-GB" sz="2400" b="0" dirty="0">
                <a:latin typeface="Garamond" pitchFamily="18" charset="0"/>
              </a:rPr>
              <a:t>describes longitudinal stochastic cooling effect at RHIC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 dirty="0">
                <a:latin typeface="Garamond" pitchFamily="18" charset="0"/>
              </a:rPr>
              <a:t>Basics of the code are also given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 dirty="0">
                <a:latin typeface="Garamond" pitchFamily="18" charset="0"/>
              </a:rPr>
              <a:t>Second paper </a:t>
            </a:r>
            <a:r>
              <a:rPr lang="en-GB" sz="1400" b="0" dirty="0">
                <a:solidFill>
                  <a:srgbClr val="00B0F0"/>
                </a:solidFill>
                <a:latin typeface="Garamond" pitchFamily="18" charset="0"/>
              </a:rPr>
              <a:t>(Wei and Ruggiero, RHIC-AP-81, 1990) </a:t>
            </a:r>
            <a:r>
              <a:rPr lang="en-GB" sz="2400" b="0" dirty="0">
                <a:latin typeface="Garamond" pitchFamily="18" charset="0"/>
              </a:rPr>
              <a:t>deals with the IBS effect on the beam lifetime with application to RHIC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 dirty="0">
                <a:latin typeface="Garamond" pitchFamily="18" charset="0"/>
              </a:rPr>
              <a:t>Small description of the code </a:t>
            </a:r>
            <a:r>
              <a:rPr lang="en-GB" sz="2000" b="0" dirty="0" smtClean="0">
                <a:latin typeface="Garamond" pitchFamily="18" charset="0"/>
              </a:rPr>
              <a:t>included</a:t>
            </a:r>
            <a:endParaRPr lang="en-GB" sz="2400" b="0" dirty="0">
              <a:latin typeface="Garamond" pitchFamily="18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403225"/>
            <a:ext cx="8678862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Theory</a:t>
            </a:r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142875" y="928688"/>
            <a:ext cx="8858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The Fokker-Planck equation describes the evolution of distribution functions in the presence of Markovian (stochastic) processes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Consider a distribution			  in the 6-dimensional phase space of an accelerator described by the transverse coordinates and velocities	   and the action-angle variables of synchrotron motion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The Fokker-Planck equation																								   provides the time rate of change of the distribution function due to IBS, with </a:t>
            </a:r>
            <a:r>
              <a:rPr lang="el-GR" sz="2400" i="1">
                <a:latin typeface="Garamond" pitchFamily="18" charset="0"/>
              </a:rPr>
              <a:t>Δ</a:t>
            </a:r>
            <a:r>
              <a:rPr lang="en-US" sz="2400" i="1">
                <a:latin typeface="Garamond" pitchFamily="18" charset="0"/>
              </a:rPr>
              <a:t>t</a:t>
            </a:r>
            <a:r>
              <a:rPr lang="en-US" sz="2400" b="0">
                <a:latin typeface="Garamond" pitchFamily="18" charset="0"/>
              </a:rPr>
              <a:t>, the time rate, is long compared to the correlation time of the IBS process but short for all other processes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Equation valid for neglecting higher powers of the phase space variables’ increments</a:t>
            </a:r>
            <a:endParaRPr lang="en-GB" sz="2400" b="0">
              <a:latin typeface="Garamond" pitchFamily="18" charset="0"/>
            </a:endParaRPr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04363E-93AE-4503-9459-1BC3C9EAC7A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12130EE-BA59-4376-9143-CC6852D9A662}" type="slidenum">
              <a:rPr lang="en-US" sz="1400" b="0">
                <a:latin typeface="+mn-lt"/>
              </a:rPr>
              <a:pPr algn="r">
                <a:defRPr/>
              </a:pPr>
              <a:t>4</a:t>
            </a:fld>
            <a:endParaRPr lang="en-US" sz="1400" b="0">
              <a:latin typeface="+mn-lt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6572250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Fokker-Planck equation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/>
              <a:t>CLIC BDM Y. Papaphilippou</a:t>
            </a: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1857375"/>
            <a:ext cx="240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2571750"/>
            <a:ext cx="857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786188"/>
            <a:ext cx="8670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142875" y="928688"/>
            <a:ext cx="8858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Consider that the distribution function is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GB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By averaging in all the transverse variables, the Fokker-Planck equation is written, for the variables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Considering that synchrotron motion period is much shorter than IBS growth rates, an averaging over the longitudinal phase angle is applied				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US" sz="2400" b="0">
              <a:latin typeface="Garamond" pitchFamily="18" charset="0"/>
            </a:endParaRPr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0F7143-723A-46E5-ABB4-446BDE3B05C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634171-2861-43A3-9B2D-693384D62A98}" type="slidenum">
              <a:rPr lang="en-US" sz="1400" b="0">
                <a:latin typeface="+mn-lt"/>
              </a:rPr>
              <a:pPr algn="r">
                <a:defRPr/>
              </a:pPr>
              <a:t>5</a:t>
            </a:fld>
            <a:endParaRPr lang="en-US" sz="1400" b="0">
              <a:latin typeface="+mn-lt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8429625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Averaging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/>
              <a:t>CLIC BDM Y. Papaphilippou</a:t>
            </a:r>
          </a:p>
        </p:txBody>
      </p:sp>
      <p:pic>
        <p:nvPicPr>
          <p:cNvPr id="235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357313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2728913"/>
            <a:ext cx="889793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5" y="2286000"/>
            <a:ext cx="1428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4857750"/>
            <a:ext cx="81946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5500688"/>
            <a:ext cx="344805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2875" y="928688"/>
            <a:ext cx="8858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Equation of motion of a test particle with Coulomb interaction           				and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The average of the action increment is                                           with </a:t>
            </a:r>
            <a:r>
              <a:rPr lang="en-US" sz="2400" b="0">
                <a:latin typeface="Garamond" pitchFamily="18" charset="0"/>
              </a:rPr>
              <a:t>																		     and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The Fokker-Planck equation becomes</a:t>
            </a:r>
            <a:r>
              <a:rPr lang="en-GB" sz="2400" b="0">
                <a:latin typeface="Garamond" pitchFamily="18" charset="0"/>
              </a:rPr>
              <a:t>                                                     																	            with the boundary conditions (distribution function vanishes at the separatrix)												   and </a:t>
            </a:r>
            <a:endParaRPr lang="en-US" sz="2400" b="0">
              <a:latin typeface="Garamond" pitchFamily="18" charset="0"/>
            </a:endParaRP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1285875"/>
            <a:ext cx="1143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1714500"/>
            <a:ext cx="32289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0CAFDC-6F55-4929-9EBF-5E3A44F95B41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673FF2-87F4-4F68-B812-6EEFF3A9B120}" type="slidenum">
              <a:rPr lang="en-US" sz="1400" b="0">
                <a:latin typeface="+mn-lt"/>
              </a:rPr>
              <a:pPr algn="r">
                <a:defRPr/>
              </a:pPr>
              <a:t>6</a:t>
            </a:fld>
            <a:endParaRPr lang="en-US" sz="1400" b="0">
              <a:latin typeface="+mn-lt"/>
            </a:endParaRP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8429625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The simplified equation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 dirty="0"/>
              <a:t>CLIC BDM Y. Papaphilippou</a:t>
            </a:r>
          </a:p>
        </p:txBody>
      </p:sp>
      <p:pic>
        <p:nvPicPr>
          <p:cNvPr id="25610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" y="1328738"/>
            <a:ext cx="178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" y="2238375"/>
            <a:ext cx="8734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75" y="2928938"/>
            <a:ext cx="4800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28813" y="4143375"/>
            <a:ext cx="44497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0" y="5572125"/>
            <a:ext cx="187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3206750"/>
            <a:ext cx="542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257300"/>
            <a:ext cx="328612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42875" y="928688"/>
            <a:ext cx="8858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Starting from the synchrotron motion Hamiltonian							     with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The action and frequency are given by</a:t>
            </a:r>
            <a:r>
              <a:rPr lang="en-US" sz="2400" b="0">
                <a:latin typeface="Garamond" pitchFamily="18" charset="0"/>
              </a:rPr>
              <a:t> 																					            with the elliptic integrals defined as</a:t>
            </a:r>
            <a:r>
              <a:rPr lang="en-GB" sz="2400" b="0">
                <a:latin typeface="Garamond" pitchFamily="18" charset="0"/>
              </a:rPr>
              <a:t>							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Finally, the action increment can be written in terms of the momentum spread as															 			with																and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</a:pPr>
            <a:endParaRPr lang="en-GB" sz="2400" b="0">
              <a:latin typeface="Garamond" pitchFamily="18" charset="0"/>
            </a:endParaRPr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2220913"/>
            <a:ext cx="57785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1285875"/>
            <a:ext cx="3436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942FF0-B662-46CA-8155-6F5116A7432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995E1B6-4297-4514-9711-825B2BDA6971}" type="slidenum">
              <a:rPr lang="en-US" sz="1400" b="0">
                <a:latin typeface="+mn-lt"/>
              </a:rPr>
              <a:pPr algn="r">
                <a:defRPr/>
              </a:pPr>
              <a:t>7</a:t>
            </a:fld>
            <a:endParaRPr lang="en-US" sz="1400" b="0">
              <a:latin typeface="+mn-lt"/>
            </a:endParaRPr>
          </a:p>
        </p:txBody>
      </p:sp>
      <p:sp>
        <p:nvSpPr>
          <p:cNvPr id="27657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8572500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Longitudinal action-angle variables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/>
              <a:t>CLIC BDM Y. Papaphilippou</a:t>
            </a:r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2071688"/>
            <a:ext cx="2357437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" y="4610100"/>
            <a:ext cx="1971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00250" y="5500688"/>
            <a:ext cx="4857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43313" y="4643438"/>
            <a:ext cx="5429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860675"/>
            <a:ext cx="2357438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654425"/>
            <a:ext cx="44291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1138" y="1214438"/>
            <a:ext cx="20669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7FD5AC-50E4-4574-932A-23FB4462291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BD1587-3154-4444-A778-62E20626FD68}" type="slidenum">
              <a:rPr lang="en-US" sz="1400" b="0">
                <a:latin typeface="+mn-lt"/>
              </a:rPr>
              <a:pPr algn="r">
                <a:defRPr/>
              </a:pPr>
              <a:t>8</a:t>
            </a:fld>
            <a:endParaRPr lang="en-US" sz="1400" b="0">
              <a:latin typeface="+mn-lt"/>
            </a:endParaRP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8429625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Rutherford scattering in the rest frame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/>
              <a:t>CLIC BDM Y. Papaphilippou</a:t>
            </a:r>
          </a:p>
        </p:txBody>
      </p:sp>
      <p:pic>
        <p:nvPicPr>
          <p:cNvPr id="2970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8" y="1357313"/>
            <a:ext cx="1428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38" y="1357313"/>
            <a:ext cx="1600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25" y="2120900"/>
            <a:ext cx="431958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0688" y="3643313"/>
            <a:ext cx="34385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14750" y="4572000"/>
            <a:ext cx="51244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14750" y="5500688"/>
            <a:ext cx="51720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Rectangle 2"/>
          <p:cNvSpPr>
            <a:spLocks noChangeArrowheads="1"/>
          </p:cNvSpPr>
          <p:nvPr/>
        </p:nvSpPr>
        <p:spPr bwMode="auto">
          <a:xfrm>
            <a:off x="142875" y="928688"/>
            <a:ext cx="8858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The 4-momentum components in the rest frame, w.r.t. to the ones in the lab frame are written as  						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The relative velocity amplitude between two particles in the rest frame is</a:t>
            </a:r>
            <a:endParaRPr lang="en-US" sz="2400" b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Considering the cross section from the Coulomb scattering to be				and integrating	 over the scattering angle to obtain the change in the longitudinal velocity 									 with				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Note that the Coulomb log is set to a fixed value larger than 1 (~</a:t>
            </a:r>
            <a:r>
              <a:rPr lang="en-US" sz="2400">
                <a:latin typeface="Garamond" pitchFamily="18" charset="0"/>
              </a:rPr>
              <a:t>20</a:t>
            </a:r>
            <a:r>
              <a:rPr lang="en-US" sz="2400" b="0">
                <a:latin typeface="Garamond" pitchFamily="18" charset="0"/>
              </a:rPr>
              <a:t>)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Integrating over all the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</a:pPr>
            <a:r>
              <a:rPr lang="en-US" sz="2400" b="0">
                <a:latin typeface="Garamond" pitchFamily="18" charset="0"/>
              </a:rPr>
              <a:t>    velocity components one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</a:pPr>
            <a:r>
              <a:rPr lang="en-US" sz="2400" b="0">
                <a:latin typeface="Garamond" pitchFamily="18" charset="0"/>
              </a:rPr>
              <a:t>	gets the time rate of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</a:pPr>
            <a:r>
              <a:rPr lang="en-US" sz="2400" b="0">
                <a:latin typeface="Garamond" pitchFamily="18" charset="0"/>
              </a:rPr>
              <a:t>    average energy increment</a:t>
            </a:r>
            <a:endParaRPr lang="en-GB" sz="2400" b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2643188"/>
            <a:ext cx="5762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42844" y="928670"/>
            <a:ext cx="885831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lang="en-GB" sz="2400" b="0" dirty="0">
                <a:latin typeface="Garamond" pitchFamily="18" charset="0"/>
              </a:rPr>
              <a:t>Assume Gaussian transverse distributions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endParaRPr lang="en-GB" sz="2400" b="0" dirty="0">
              <a:latin typeface="Garamond" pitchFamily="18" charset="0"/>
            </a:endParaRPr>
          </a:p>
          <a:p>
            <a:pPr marL="3941763" lvl="8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lang="en-GB" sz="2400" b="0" dirty="0">
                <a:latin typeface="Garamond" pitchFamily="18" charset="0"/>
              </a:rPr>
              <a:t> 		     with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endParaRPr lang="en-GB" sz="2400" b="0" dirty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lang="en-GB" sz="2400" b="0" dirty="0">
                <a:latin typeface="Garamond" pitchFamily="18" charset="0"/>
              </a:rPr>
              <a:t>Set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latin typeface="Garamond" pitchFamily="18" charset="0"/>
              </a:rPr>
              <a:t>The transport coefficients are written as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endParaRPr lang="en-US" sz="2400" b="0" dirty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endParaRPr lang="en-US" sz="2400" b="0" dirty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endParaRPr lang="en-US" sz="2400" b="0" dirty="0">
              <a:latin typeface="Garamond" pitchFamily="18" charset="0"/>
            </a:endParaRP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defRPr/>
            </a:pPr>
            <a:r>
              <a:rPr lang="en-US" sz="2400" b="0" dirty="0">
                <a:latin typeface="Garamond" pitchFamily="18" charset="0"/>
              </a:rPr>
              <a:t>	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defRPr/>
            </a:pPr>
            <a:r>
              <a:rPr lang="en-US" sz="2400" b="0" dirty="0">
                <a:latin typeface="Garamond" pitchFamily="18" charset="0"/>
              </a:rPr>
              <a:t>with			       and</a:t>
            </a:r>
            <a:endParaRPr lang="en-GB" sz="2400" b="0" dirty="0">
              <a:latin typeface="Garamond" pitchFamily="18" charset="0"/>
            </a:endParaRPr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21/11/2007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979E5A-85EA-4942-97E9-88C6582C03E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A63407F-8B16-43A6-A3E5-B45C0B98427A}" type="slidenum">
              <a:rPr lang="en-US" sz="1400" b="0">
                <a:latin typeface="+mn-lt"/>
              </a:rPr>
              <a:pPr algn="r">
                <a:defRPr/>
              </a:pPr>
              <a:t>9</a:t>
            </a:fld>
            <a:endParaRPr lang="en-US" sz="1400" b="0">
              <a:latin typeface="+mn-lt"/>
            </a:endParaRP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403225"/>
            <a:ext cx="8429625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Friction and Diffusion coefficients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>
              <a:defRPr/>
            </a:pPr>
            <a:r>
              <a:rPr lang="en-US"/>
              <a:t>CLIC BDM Y. Papaphilippou</a:t>
            </a:r>
          </a:p>
        </p:txBody>
      </p:sp>
      <p:pic>
        <p:nvPicPr>
          <p:cNvPr id="3175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85875"/>
            <a:ext cx="6083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928813"/>
            <a:ext cx="592931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8"/>
            <a:ext cx="8572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214813"/>
            <a:ext cx="8886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25" y="5286375"/>
            <a:ext cx="2362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00500" y="5000625"/>
            <a:ext cx="49625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71938" y="5643563"/>
            <a:ext cx="48196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43688" y="1357313"/>
            <a:ext cx="195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16713" y="2071688"/>
            <a:ext cx="22844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True"/>
  <p:tag name="USEBOLDAMS" val="True"/>
  <p:tag name="DEFAULTDISPLAYSOURCE" val="\documentclass{slides}\pagestyle{empty}&#10;\begin{document}&#10;\end{document}&#10;"/>
  <p:tag name="TEX2PS" val="latex $(base).tex; dvips -D $(res) -E -o $(base).ps $(base).dvi"/>
  <p:tag name="TEX2PSBATCH" val="latex --interaction=nonstopmode $(base).tex; dvips -D $(res) -E -o $(base).ps $(base).dvi"/>
  <p:tag name="DEFAULTBITMAP" val="bmpmono"/>
  <p:tag name="DEFAULTBLEND" val="False"/>
  <p:tag name="DEFAULTTRANSPARENT" val="False"/>
  <p:tag name="DEFAULTRESOLUTION" val="300"/>
  <p:tag name="DEFAULTMAGNIFICATION" val="2"/>
  <p:tag name="DEFAULTFONTSIZE" val="12"/>
  <p:tag name="DEFAULTWIDTH" val="579"/>
  <p:tag name="DEFAULTHEIGHT" val="493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37303</TotalTime>
  <Words>549</Words>
  <Application>Microsoft PowerPoint</Application>
  <PresentationFormat>On-screen Show (4:3)</PresentationFormat>
  <Paragraphs>142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BBFP  J. Wei’s Fokker-Planck solver for bunched beams</vt:lpstr>
      <vt:lpstr>Some history...</vt:lpstr>
      <vt:lpstr>Theory</vt:lpstr>
      <vt:lpstr>Fokker-Planck equation</vt:lpstr>
      <vt:lpstr>Averaging</vt:lpstr>
      <vt:lpstr>The simplified equation</vt:lpstr>
      <vt:lpstr>Longitudinal action-angle variables</vt:lpstr>
      <vt:lpstr>Rutherford scattering in the rest frame</vt:lpstr>
      <vt:lpstr>Friction and Diffusion coefficients</vt:lpstr>
      <vt:lpstr>Round beam approximation</vt:lpstr>
      <vt:lpstr>Computer implementation</vt:lpstr>
      <vt:lpstr>Final remarks</vt:lpstr>
    </vt:vector>
  </TitlesOfParts>
  <Company>SNS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FACILITIES OVERVIEW</dc:title>
  <dc:creator>Yannis Papaphilippou</dc:creator>
  <cp:lastModifiedBy>yannis</cp:lastModifiedBy>
  <cp:revision>2352</cp:revision>
  <cp:lastPrinted>2001-01-29T19:54:41Z</cp:lastPrinted>
  <dcterms:created xsi:type="dcterms:W3CDTF">2000-02-17T14:31:25Z</dcterms:created>
  <dcterms:modified xsi:type="dcterms:W3CDTF">2007-12-11T08:53:43Z</dcterms:modified>
</cp:coreProperties>
</file>